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859" r:id="rId2"/>
    <p:sldId id="1009" r:id="rId3"/>
    <p:sldId id="1010" r:id="rId4"/>
    <p:sldId id="1012" r:id="rId5"/>
    <p:sldId id="1014" r:id="rId6"/>
    <p:sldId id="1015" r:id="rId7"/>
    <p:sldId id="1051" r:id="rId8"/>
    <p:sldId id="1016" r:id="rId9"/>
    <p:sldId id="1017" r:id="rId10"/>
    <p:sldId id="1018" r:id="rId11"/>
    <p:sldId id="1020" r:id="rId12"/>
    <p:sldId id="1021" r:id="rId13"/>
    <p:sldId id="1022" r:id="rId14"/>
    <p:sldId id="1052" r:id="rId15"/>
    <p:sldId id="1023" r:id="rId16"/>
    <p:sldId id="1025" r:id="rId17"/>
    <p:sldId id="1027" r:id="rId18"/>
    <p:sldId id="1028" r:id="rId19"/>
    <p:sldId id="1029" r:id="rId20"/>
    <p:sldId id="1030" r:id="rId21"/>
    <p:sldId id="1031" r:id="rId22"/>
    <p:sldId id="1032" r:id="rId23"/>
    <p:sldId id="1033" r:id="rId24"/>
    <p:sldId id="1034" r:id="rId25"/>
    <p:sldId id="1035" r:id="rId26"/>
    <p:sldId id="1036" r:id="rId27"/>
    <p:sldId id="1037" r:id="rId28"/>
    <p:sldId id="1038" r:id="rId29"/>
    <p:sldId id="1039" r:id="rId30"/>
    <p:sldId id="1040" r:id="rId31"/>
    <p:sldId id="1041" r:id="rId32"/>
    <p:sldId id="1043" r:id="rId33"/>
    <p:sldId id="1044" r:id="rId34"/>
    <p:sldId id="1045" r:id="rId35"/>
    <p:sldId id="1046" r:id="rId36"/>
    <p:sldId id="1048" r:id="rId37"/>
    <p:sldId id="1049" r:id="rId3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131144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第七模块提优测评卷</a:t>
            </a:r>
            <a:endParaRPr lang="en-US" altLang="zh-CN" sz="6000" dirty="0">
              <a:solidFill>
                <a:srgbClr val="70AD47">
                  <a:lumMod val="75000"/>
                </a:srgbClr>
              </a:solidFill>
              <a:ea typeface="楷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were the elephants doing?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Sleeping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Eating bananas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Drinking water</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rule did the guide mention?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Don’t take photos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Don’t feed the animals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Don’t walk on the grass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35013" y="870620"/>
            <a:ext cx="444352" cy="523220"/>
          </a:xfrm>
          <a:prstGeom prst="rect">
            <a:avLst/>
          </a:prstGeom>
        </p:spPr>
        <p:txBody>
          <a:bodyPr wrap="none">
            <a:spAutoFit/>
          </a:bodyPr>
          <a:lstStyle/>
          <a:p>
            <a:r>
              <a:rPr lang="en-US" altLang="zh-CN"/>
              <a:t>C</a:t>
            </a:r>
            <a:endParaRPr lang="zh-CN" altLang="en-US"/>
          </a:p>
        </p:txBody>
      </p:sp>
      <p:sp>
        <p:nvSpPr>
          <p:cNvPr id="5" name="矩形 4"/>
          <p:cNvSpPr/>
          <p:nvPr/>
        </p:nvSpPr>
        <p:spPr>
          <a:xfrm>
            <a:off x="945432" y="3439859"/>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285322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did the students do before leaving?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They cleaned the park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They planted trees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They drew pictures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4063" y="870620"/>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3774084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4831"/>
          </a:xfrm>
        </p:spPr>
        <p:txBody>
          <a:bodyPr/>
          <a:lstStyle/>
          <a:p>
            <a:pPr algn="ctr" hangingPunct="0">
              <a:spcAft>
                <a:spcPts val="0"/>
              </a:spcAft>
              <a:tabLst>
                <a:tab pos="4860925" algn="l"/>
              </a:tabLst>
            </a:pP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笔试部分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选出每组中不同类的一项。</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72000" algn="l"/>
                <a:tab pos="780097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get	B. eat	C. bamboo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72000" algn="l"/>
                <a:tab pos="780097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present	B. fantastic	C. dangerous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72000" algn="l"/>
                <a:tab pos="780097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body	B. hear	C. believe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72000" algn="l"/>
                <a:tab pos="780097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sheep	B. grass	C. bear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72000" algn="l"/>
                <a:tab pos="780097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wolves	B. dog	C. elephant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20155" y="2142381"/>
            <a:ext cx="444352" cy="523220"/>
          </a:xfrm>
          <a:prstGeom prst="rect">
            <a:avLst/>
          </a:prstGeom>
        </p:spPr>
        <p:txBody>
          <a:bodyPr wrap="none">
            <a:spAutoFit/>
          </a:bodyPr>
          <a:lstStyle/>
          <a:p>
            <a:r>
              <a:rPr lang="en-US" altLang="zh-CN"/>
              <a:t>C</a:t>
            </a:r>
            <a:endParaRPr lang="zh-CN" altLang="en-US"/>
          </a:p>
        </p:txBody>
      </p:sp>
      <p:sp>
        <p:nvSpPr>
          <p:cNvPr id="6" name="矩形 5"/>
          <p:cNvSpPr/>
          <p:nvPr/>
        </p:nvSpPr>
        <p:spPr>
          <a:xfrm>
            <a:off x="920155" y="2786261"/>
            <a:ext cx="444352" cy="523220"/>
          </a:xfrm>
          <a:prstGeom prst="rect">
            <a:avLst/>
          </a:prstGeom>
        </p:spPr>
        <p:txBody>
          <a:bodyPr wrap="none">
            <a:spAutoFit/>
          </a:bodyPr>
          <a:lstStyle/>
          <a:p>
            <a:r>
              <a:rPr lang="en-US" altLang="zh-CN"/>
              <a:t>A</a:t>
            </a:r>
            <a:endParaRPr lang="zh-CN" altLang="en-US"/>
          </a:p>
        </p:txBody>
      </p:sp>
      <p:sp>
        <p:nvSpPr>
          <p:cNvPr id="7" name="矩形 6"/>
          <p:cNvSpPr/>
          <p:nvPr/>
        </p:nvSpPr>
        <p:spPr>
          <a:xfrm>
            <a:off x="920155" y="3417929"/>
            <a:ext cx="444352" cy="523220"/>
          </a:xfrm>
          <a:prstGeom prst="rect">
            <a:avLst/>
          </a:prstGeom>
        </p:spPr>
        <p:txBody>
          <a:bodyPr wrap="none">
            <a:spAutoFit/>
          </a:bodyPr>
          <a:lstStyle/>
          <a:p>
            <a:r>
              <a:rPr lang="en-US" altLang="zh-CN"/>
              <a:t>A</a:t>
            </a:r>
            <a:endParaRPr lang="zh-CN" altLang="en-US"/>
          </a:p>
        </p:txBody>
      </p:sp>
      <p:sp>
        <p:nvSpPr>
          <p:cNvPr id="8" name="矩形 7"/>
          <p:cNvSpPr/>
          <p:nvPr/>
        </p:nvSpPr>
        <p:spPr>
          <a:xfrm>
            <a:off x="929680" y="4710106"/>
            <a:ext cx="444352" cy="523220"/>
          </a:xfrm>
          <a:prstGeom prst="rect">
            <a:avLst/>
          </a:prstGeom>
        </p:spPr>
        <p:txBody>
          <a:bodyPr wrap="none">
            <a:spAutoFit/>
          </a:bodyPr>
          <a:lstStyle/>
          <a:p>
            <a:r>
              <a:rPr lang="en-US" altLang="zh-CN"/>
              <a:t>A</a:t>
            </a:r>
            <a:endParaRPr lang="zh-CN" altLang="en-US"/>
          </a:p>
        </p:txBody>
      </p:sp>
      <p:sp>
        <p:nvSpPr>
          <p:cNvPr id="10" name="矩形 9"/>
          <p:cNvSpPr/>
          <p:nvPr/>
        </p:nvSpPr>
        <p:spPr>
          <a:xfrm>
            <a:off x="950518" y="4068780"/>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07405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根据句意及首字母提示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补全句子。</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mother has a lovely dog. I</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 is Mimi</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thinks the flute is dangerous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 give your daughter a p</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her birthday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5087094" y="1556792"/>
            <a:ext cx="444352" cy="523220"/>
          </a:xfrm>
          <a:prstGeom prst="rect">
            <a:avLst/>
          </a:prstGeom>
        </p:spPr>
        <p:txBody>
          <a:bodyPr wrap="none">
            <a:spAutoFit/>
          </a:bodyPr>
          <a:lstStyle/>
          <a:p>
            <a:r>
              <a:rPr lang="en-US" altLang="zh-CN" smtClean="0"/>
              <a:t>ts</a:t>
            </a:r>
            <a:endParaRPr lang="zh-CN" altLang="en-US"/>
          </a:p>
        </p:txBody>
      </p:sp>
      <p:sp>
        <p:nvSpPr>
          <p:cNvPr id="7" name="矩形 6"/>
          <p:cNvSpPr/>
          <p:nvPr/>
        </p:nvSpPr>
        <p:spPr>
          <a:xfrm>
            <a:off x="360854" y="2080012"/>
            <a:ext cx="9910816" cy="738664"/>
          </a:xfrm>
          <a:prstGeom prst="rect">
            <a:avLst/>
          </a:prstGeom>
        </p:spPr>
        <p:txBody>
          <a:bodyPr wrap="square">
            <a:spAutoFit/>
          </a:bodyPr>
          <a:lstStyle/>
          <a:p>
            <a:pPr algn="just">
              <a:lnSpc>
                <a:spcPct val="150000"/>
              </a:lnSpc>
              <a:spcAft>
                <a:spcPts val="0"/>
              </a:spcAft>
            </a:pPr>
            <a:r>
              <a:rPr lang="zh-CN" altLang="zh-CN">
                <a:latin typeface="楷体" panose="02010609060101010101" pitchFamily="49" charset="-122"/>
                <a:ea typeface="楷体" panose="02010609060101010101" pitchFamily="49" charset="-122"/>
                <a:cs typeface="Times New Roman" panose="02020603050405020304" pitchFamily="18" charset="0"/>
              </a:rPr>
              <a:t>这里指</a:t>
            </a:r>
            <a:r>
              <a:rPr lang="en-US" altLang="zh-CN">
                <a:latin typeface="宋体" panose="02010600030101010101" pitchFamily="2" charset="-122"/>
                <a:cs typeface="Times New Roman" panose="02020603050405020304" pitchFamily="18" charset="0"/>
              </a:rPr>
              <a:t>“</a:t>
            </a:r>
            <a:r>
              <a:rPr lang="zh-CN" altLang="zh-CN">
                <a:latin typeface="楷体" panose="02010609060101010101" pitchFamily="49" charset="-122"/>
                <a:ea typeface="楷体" panose="02010609060101010101" pitchFamily="49" charset="-122"/>
                <a:cs typeface="Times New Roman" panose="02020603050405020304" pitchFamily="18" charset="0"/>
              </a:rPr>
              <a:t>小狗的</a:t>
            </a:r>
            <a:r>
              <a:rPr lang="en-US" altLang="zh-CN">
                <a:latin typeface="宋体" panose="02010600030101010101" pitchFamily="2" charset="-122"/>
                <a:cs typeface="Times New Roman" panose="02020603050405020304" pitchFamily="18" charset="0"/>
              </a:rPr>
              <a:t>”</a:t>
            </a:r>
            <a:r>
              <a:rPr lang="zh-CN" altLang="zh-CN">
                <a:cs typeface="Times New Roman" panose="02020603050405020304" pitchFamily="18" charset="0"/>
              </a:rPr>
              <a:t>，</a:t>
            </a:r>
            <a:r>
              <a:rPr lang="zh-CN" altLang="zh-CN">
                <a:latin typeface="楷体" panose="02010609060101010101" pitchFamily="49" charset="-122"/>
                <a:ea typeface="楷体" panose="02010609060101010101" pitchFamily="49" charset="-122"/>
                <a:cs typeface="Times New Roman" panose="02020603050405020304" pitchFamily="18" charset="0"/>
              </a:rPr>
              <a:t>用形容词性物主代词</a:t>
            </a:r>
            <a:r>
              <a:rPr lang="en-US" altLang="zh-CN">
                <a:cs typeface="Times New Roman" panose="02020603050405020304" pitchFamily="18" charset="0"/>
              </a:rPr>
              <a:t>its</a:t>
            </a:r>
            <a:r>
              <a:rPr lang="zh-CN" altLang="zh-CN">
                <a:latin typeface="楷体" panose="02010609060101010101" pitchFamily="49" charset="-122"/>
                <a:ea typeface="楷体" panose="02010609060101010101" pitchFamily="49" charset="-122"/>
                <a:cs typeface="Times New Roman" panose="02020603050405020304" pitchFamily="18" charset="0"/>
              </a:rPr>
              <a:t>表示</a:t>
            </a:r>
            <a:r>
              <a:rPr lang="zh-CN" altLang="zh-CN">
                <a:cs typeface="Times New Roman" panose="02020603050405020304" pitchFamily="18" charset="0"/>
              </a:rPr>
              <a:t>，</a:t>
            </a:r>
            <a:r>
              <a:rPr lang="zh-CN" altLang="zh-CN">
                <a:latin typeface="楷体" panose="02010609060101010101" pitchFamily="49" charset="-122"/>
                <a:ea typeface="楷体" panose="02010609060101010101" pitchFamily="49" charset="-122"/>
                <a:cs typeface="Times New Roman" panose="02020603050405020304" pitchFamily="18" charset="0"/>
              </a:rPr>
              <a:t>故填</a:t>
            </a:r>
            <a:r>
              <a:rPr lang="en-US" altLang="zh-CN">
                <a:cs typeface="Times New Roman" panose="02020603050405020304" pitchFamily="18" charset="0"/>
              </a:rPr>
              <a:t>Its</a:t>
            </a:r>
            <a:r>
              <a:rPr lang="zh-CN" altLang="zh-CN">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
        <p:nvSpPr>
          <p:cNvPr id="9" name="矩形 8"/>
          <p:cNvSpPr/>
          <p:nvPr/>
        </p:nvSpPr>
        <p:spPr>
          <a:xfrm>
            <a:off x="360854" y="3395092"/>
            <a:ext cx="10774912" cy="523220"/>
          </a:xfrm>
          <a:prstGeom prst="rect">
            <a:avLst/>
          </a:prstGeom>
        </p:spPr>
        <p:txBody>
          <a:bodyPr wrap="square">
            <a:spAutoFit/>
          </a:bodyPr>
          <a:lstStyle/>
          <a:p>
            <a:r>
              <a:rPr lang="en-US" altLang="zh-CN"/>
              <a:t>thinks </a:t>
            </a:r>
            <a:r>
              <a:rPr lang="zh-CN" altLang="zh-CN">
                <a:ea typeface="楷体" panose="02010609060101010101" pitchFamily="49" charset="-122"/>
                <a:cs typeface="Times New Roman" panose="02020603050405020304" pitchFamily="18" charset="0"/>
              </a:rPr>
              <a:t>是第三人称单数形式</a:t>
            </a:r>
            <a:r>
              <a:rPr lang="zh-CN" altLang="zh-CN">
                <a:cs typeface="Times New Roman" panose="02020603050405020304" pitchFamily="18" charset="0"/>
              </a:rPr>
              <a:t>，</a:t>
            </a:r>
            <a:r>
              <a:rPr lang="zh-CN" altLang="zh-CN">
                <a:ea typeface="楷体" panose="02010609060101010101" pitchFamily="49" charset="-122"/>
                <a:cs typeface="Times New Roman" panose="02020603050405020304" pitchFamily="18" charset="0"/>
              </a:rPr>
              <a:t>主语也应该是单数形式</a:t>
            </a:r>
            <a:r>
              <a:rPr lang="zh-CN" altLang="zh-CN">
                <a:cs typeface="Times New Roman" panose="02020603050405020304" pitchFamily="18" charset="0"/>
              </a:rPr>
              <a:t>，</a:t>
            </a:r>
            <a:r>
              <a:rPr lang="zh-CN" altLang="zh-CN">
                <a:ea typeface="楷体" panose="02010609060101010101" pitchFamily="49" charset="-122"/>
                <a:cs typeface="Times New Roman" panose="02020603050405020304" pitchFamily="18" charset="0"/>
              </a:rPr>
              <a:t>故填</a:t>
            </a:r>
            <a:r>
              <a:rPr lang="en-US" altLang="zh-CN"/>
              <a:t>snake</a:t>
            </a:r>
            <a:r>
              <a:rPr lang="zh-CN" altLang="zh-CN">
                <a:cs typeface="Times New Roman" panose="02020603050405020304" pitchFamily="18" charset="0"/>
              </a:rPr>
              <a:t>。</a:t>
            </a:r>
            <a:endParaRPr lang="zh-CN" altLang="en-US"/>
          </a:p>
        </p:txBody>
      </p:sp>
      <p:sp>
        <p:nvSpPr>
          <p:cNvPr id="11" name="矩形 10"/>
          <p:cNvSpPr/>
          <p:nvPr/>
        </p:nvSpPr>
        <p:spPr>
          <a:xfrm>
            <a:off x="1549177" y="2802359"/>
            <a:ext cx="923651" cy="523220"/>
          </a:xfrm>
          <a:prstGeom prst="rect">
            <a:avLst/>
          </a:prstGeom>
        </p:spPr>
        <p:txBody>
          <a:bodyPr wrap="none">
            <a:spAutoFit/>
          </a:bodyPr>
          <a:lstStyle/>
          <a:p>
            <a:r>
              <a:rPr lang="en-US" altLang="zh-CN" smtClean="0"/>
              <a:t>nake</a:t>
            </a:r>
            <a:endParaRPr lang="zh-CN" altLang="en-US"/>
          </a:p>
        </p:txBody>
      </p:sp>
      <p:sp>
        <p:nvSpPr>
          <p:cNvPr id="13" name="矩形 12"/>
          <p:cNvSpPr/>
          <p:nvPr/>
        </p:nvSpPr>
        <p:spPr>
          <a:xfrm>
            <a:off x="5677790" y="4088994"/>
            <a:ext cx="1114344" cy="523220"/>
          </a:xfrm>
          <a:prstGeom prst="rect">
            <a:avLst/>
          </a:prstGeom>
        </p:spPr>
        <p:txBody>
          <a:bodyPr wrap="none">
            <a:spAutoFit/>
          </a:bodyPr>
          <a:lstStyle/>
          <a:p>
            <a:r>
              <a:rPr lang="en-US" altLang="zh-CN"/>
              <a:t>resent</a:t>
            </a:r>
            <a:endParaRPr lang="zh-CN" altLang="en-US"/>
          </a:p>
        </p:txBody>
      </p:sp>
      <p:sp>
        <p:nvSpPr>
          <p:cNvPr id="15" name="矩形 14"/>
          <p:cNvSpPr/>
          <p:nvPr/>
        </p:nvSpPr>
        <p:spPr>
          <a:xfrm>
            <a:off x="360854" y="4673213"/>
            <a:ext cx="11485848" cy="523220"/>
          </a:xfrm>
          <a:prstGeom prst="rect">
            <a:avLst/>
          </a:prstGeom>
        </p:spPr>
        <p:txBody>
          <a:bodyPr wrap="square">
            <a:spAutoFit/>
          </a:bodyPr>
          <a:lstStyle/>
          <a:p>
            <a:r>
              <a:rPr lang="zh-CN" altLang="zh-CN">
                <a:ea typeface="楷体" panose="02010609060101010101" pitchFamily="49" charset="-122"/>
                <a:cs typeface="Times New Roman" panose="02020603050405020304" pitchFamily="18" charset="0"/>
              </a:rPr>
              <a:t>句意为</a:t>
            </a:r>
            <a:r>
              <a:rPr lang="en-US" altLang="zh-CN">
                <a:latin typeface="宋体" panose="02010600030101010101" pitchFamily="2" charset="-122"/>
                <a:cs typeface="Times New Roman" panose="02020603050405020304" pitchFamily="18" charset="0"/>
              </a:rPr>
              <a:t>“</a:t>
            </a:r>
            <a:r>
              <a:rPr lang="zh-CN" altLang="zh-CN">
                <a:ea typeface="楷体" panose="02010609060101010101" pitchFamily="49" charset="-122"/>
                <a:cs typeface="Times New Roman" panose="02020603050405020304" pitchFamily="18" charset="0"/>
              </a:rPr>
              <a:t>你应该在你女儿的生日送给她一个礼物</a:t>
            </a:r>
            <a:r>
              <a:rPr lang="en-US" altLang="zh-CN">
                <a:latin typeface="宋体" panose="02010600030101010101" pitchFamily="2" charset="-122"/>
                <a:cs typeface="Times New Roman" panose="02020603050405020304" pitchFamily="18" charset="0"/>
              </a:rPr>
              <a:t>”</a:t>
            </a:r>
            <a:r>
              <a:rPr lang="zh-CN" altLang="zh-CN">
                <a:cs typeface="Times New Roman" panose="02020603050405020304" pitchFamily="18" charset="0"/>
              </a:rPr>
              <a:t>，</a:t>
            </a:r>
            <a:r>
              <a:rPr lang="zh-CN" altLang="zh-CN">
                <a:ea typeface="楷体" panose="02010609060101010101" pitchFamily="49" charset="-122"/>
                <a:cs typeface="Times New Roman" panose="02020603050405020304" pitchFamily="18" charset="0"/>
              </a:rPr>
              <a:t>故填</a:t>
            </a:r>
            <a:r>
              <a:rPr lang="en-US" altLang="zh-CN"/>
              <a:t>present</a:t>
            </a:r>
            <a:r>
              <a:rPr lang="zh-CN" altLang="zh-CN">
                <a:cs typeface="Times New Roman" panose="02020603050405020304" pitchFamily="18" charset="0"/>
              </a:rPr>
              <a:t>。</a:t>
            </a:r>
            <a:endParaRPr lang="zh-CN" altLang="en-US"/>
          </a:p>
        </p:txBody>
      </p:sp>
    </p:spTree>
    <p:extLst>
      <p:ext uri="{BB962C8B-B14F-4D97-AF65-F5344CB8AC3E}">
        <p14:creationId xmlns:p14="http://schemas.microsoft.com/office/powerpoint/2010/main" val="2054511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1" grpId="0"/>
      <p:bldP spid="13"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lvl="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going to rain. We are l</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get home on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a big dog on the road. The girl is f</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big black bug bit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咬</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back of a big black bear. The big black b</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bit back the big black bug’s back too</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804714" y="3505200"/>
            <a:ext cx="3312368" cy="473196"/>
          </a:xfrm>
          <a:prstGeom prst="rect">
            <a:avLst/>
          </a:prstGeom>
        </p:spPr>
      </p:pic>
      <p:sp>
        <p:nvSpPr>
          <p:cNvPr id="5" name="矩形 4"/>
          <p:cNvSpPr/>
          <p:nvPr/>
        </p:nvSpPr>
        <p:spPr>
          <a:xfrm>
            <a:off x="4511030" y="827187"/>
            <a:ext cx="923651" cy="523220"/>
          </a:xfrm>
          <a:prstGeom prst="rect">
            <a:avLst/>
          </a:prstGeom>
        </p:spPr>
        <p:txBody>
          <a:bodyPr wrap="none">
            <a:spAutoFit/>
          </a:bodyPr>
          <a:lstStyle/>
          <a:p>
            <a:r>
              <a:rPr lang="en-US" altLang="zh-CN"/>
              <a:t>ucky</a:t>
            </a:r>
            <a:endParaRPr lang="zh-CN" altLang="en-US"/>
          </a:p>
        </p:txBody>
      </p:sp>
      <p:sp>
        <p:nvSpPr>
          <p:cNvPr id="7" name="矩形 6"/>
          <p:cNvSpPr/>
          <p:nvPr/>
        </p:nvSpPr>
        <p:spPr>
          <a:xfrm>
            <a:off x="360854" y="1554815"/>
            <a:ext cx="9478768" cy="523220"/>
          </a:xfrm>
          <a:prstGeom prst="rect">
            <a:avLst/>
          </a:prstGeom>
        </p:spPr>
        <p:txBody>
          <a:bodyPr wrap="square">
            <a:spAutoFit/>
          </a:bodyPr>
          <a:lstStyle/>
          <a:p>
            <a:r>
              <a:rPr lang="zh-CN" altLang="zh-CN">
                <a:ea typeface="楷体" panose="02010609060101010101" pitchFamily="49" charset="-122"/>
                <a:cs typeface="Times New Roman" panose="02020603050405020304" pitchFamily="18" charset="0"/>
              </a:rPr>
              <a:t>句意为</a:t>
            </a:r>
            <a:r>
              <a:rPr lang="en-US" altLang="zh-CN">
                <a:latin typeface="宋体" panose="02010600030101010101" pitchFamily="2" charset="-122"/>
                <a:cs typeface="Times New Roman" panose="02020603050405020304" pitchFamily="18" charset="0"/>
              </a:rPr>
              <a:t>“</a:t>
            </a:r>
            <a:r>
              <a:rPr lang="zh-CN" altLang="zh-CN">
                <a:ea typeface="楷体" panose="02010609060101010101" pitchFamily="49" charset="-122"/>
                <a:cs typeface="Times New Roman" panose="02020603050405020304" pitchFamily="18" charset="0"/>
              </a:rPr>
              <a:t>要下雨了</a:t>
            </a:r>
            <a:r>
              <a:rPr lang="zh-CN" altLang="zh-CN">
                <a:cs typeface="Times New Roman" panose="02020603050405020304" pitchFamily="18" charset="0"/>
              </a:rPr>
              <a:t>。</a:t>
            </a:r>
            <a:r>
              <a:rPr lang="zh-CN" altLang="zh-CN">
                <a:ea typeface="楷体" panose="02010609060101010101" pitchFamily="49" charset="-122"/>
                <a:cs typeface="Times New Roman" panose="02020603050405020304" pitchFamily="18" charset="0"/>
              </a:rPr>
              <a:t>我们很幸运及时到家</a:t>
            </a:r>
            <a:r>
              <a:rPr lang="en-US" altLang="zh-CN">
                <a:latin typeface="宋体" panose="02010600030101010101" pitchFamily="2" charset="-122"/>
                <a:cs typeface="Times New Roman" panose="02020603050405020304" pitchFamily="18" charset="0"/>
              </a:rPr>
              <a:t>”</a:t>
            </a:r>
            <a:r>
              <a:rPr lang="zh-CN" altLang="zh-CN">
                <a:cs typeface="Times New Roman" panose="02020603050405020304" pitchFamily="18" charset="0"/>
              </a:rPr>
              <a:t>，</a:t>
            </a:r>
            <a:r>
              <a:rPr lang="zh-CN" altLang="zh-CN">
                <a:ea typeface="楷体" panose="02010609060101010101" pitchFamily="49" charset="-122"/>
                <a:cs typeface="Times New Roman" panose="02020603050405020304" pitchFamily="18" charset="0"/>
              </a:rPr>
              <a:t>故填</a:t>
            </a:r>
            <a:r>
              <a:rPr lang="en-US" altLang="zh-CN"/>
              <a:t>lucky</a:t>
            </a:r>
            <a:r>
              <a:rPr lang="zh-CN" altLang="zh-CN">
                <a:cs typeface="Times New Roman" panose="02020603050405020304" pitchFamily="18" charset="0"/>
              </a:rPr>
              <a:t>。</a:t>
            </a:r>
            <a:endParaRPr lang="zh-CN" altLang="en-US"/>
          </a:p>
        </p:txBody>
      </p:sp>
      <p:sp>
        <p:nvSpPr>
          <p:cNvPr id="9" name="矩形 8"/>
          <p:cNvSpPr/>
          <p:nvPr/>
        </p:nvSpPr>
        <p:spPr>
          <a:xfrm>
            <a:off x="7986464" y="2133760"/>
            <a:ext cx="1661032" cy="523220"/>
          </a:xfrm>
          <a:prstGeom prst="rect">
            <a:avLst/>
          </a:prstGeom>
        </p:spPr>
        <p:txBody>
          <a:bodyPr wrap="none">
            <a:spAutoFit/>
          </a:bodyPr>
          <a:lstStyle/>
          <a:p>
            <a:r>
              <a:rPr lang="en-US" altLang="zh-CN"/>
              <a:t>rightened</a:t>
            </a:r>
            <a:endParaRPr lang="zh-CN" altLang="en-US"/>
          </a:p>
        </p:txBody>
      </p:sp>
      <p:sp>
        <p:nvSpPr>
          <p:cNvPr id="11" name="矩形 10"/>
          <p:cNvSpPr/>
          <p:nvPr/>
        </p:nvSpPr>
        <p:spPr>
          <a:xfrm>
            <a:off x="360854" y="2703587"/>
            <a:ext cx="11485848" cy="523220"/>
          </a:xfrm>
          <a:prstGeom prst="rect">
            <a:avLst/>
          </a:prstGeom>
        </p:spPr>
        <p:txBody>
          <a:bodyPr wrap="square">
            <a:spAutoFit/>
          </a:bodyPr>
          <a:lstStyle/>
          <a:p>
            <a:r>
              <a:rPr lang="zh-CN" altLang="zh-CN">
                <a:ea typeface="楷体" panose="02010609060101010101" pitchFamily="49" charset="-122"/>
                <a:cs typeface="Times New Roman" panose="02020603050405020304" pitchFamily="18" charset="0"/>
              </a:rPr>
              <a:t>句意为</a:t>
            </a:r>
            <a:r>
              <a:rPr lang="en-US" altLang="zh-CN">
                <a:latin typeface="宋体" panose="02010600030101010101" pitchFamily="2" charset="-122"/>
                <a:cs typeface="Times New Roman" panose="02020603050405020304" pitchFamily="18" charset="0"/>
              </a:rPr>
              <a:t>“</a:t>
            </a:r>
            <a:r>
              <a:rPr lang="zh-CN" altLang="zh-CN">
                <a:ea typeface="楷体" panose="02010609060101010101" pitchFamily="49" charset="-122"/>
                <a:cs typeface="Times New Roman" panose="02020603050405020304" pitchFamily="18" charset="0"/>
              </a:rPr>
              <a:t>看！路上有一只大狗</a:t>
            </a:r>
            <a:r>
              <a:rPr lang="zh-CN" altLang="zh-CN">
                <a:cs typeface="Times New Roman" panose="02020603050405020304" pitchFamily="18" charset="0"/>
              </a:rPr>
              <a:t>。</a:t>
            </a:r>
            <a:r>
              <a:rPr lang="zh-CN" altLang="zh-CN">
                <a:ea typeface="楷体" panose="02010609060101010101" pitchFamily="49" charset="-122"/>
                <a:cs typeface="Times New Roman" panose="02020603050405020304" pitchFamily="18" charset="0"/>
              </a:rPr>
              <a:t>这个女孩害怕了</a:t>
            </a:r>
            <a:r>
              <a:rPr lang="en-US" altLang="zh-CN">
                <a:latin typeface="宋体" panose="02010600030101010101" pitchFamily="2" charset="-122"/>
                <a:cs typeface="Times New Roman" panose="02020603050405020304" pitchFamily="18" charset="0"/>
              </a:rPr>
              <a:t>”</a:t>
            </a:r>
            <a:r>
              <a:rPr lang="zh-CN" altLang="zh-CN">
                <a:cs typeface="Times New Roman" panose="02020603050405020304" pitchFamily="18" charset="0"/>
              </a:rPr>
              <a:t>，</a:t>
            </a:r>
            <a:r>
              <a:rPr lang="zh-CN" altLang="zh-CN">
                <a:ea typeface="楷体" panose="02010609060101010101" pitchFamily="49" charset="-122"/>
                <a:cs typeface="Times New Roman" panose="02020603050405020304" pitchFamily="18" charset="0"/>
              </a:rPr>
              <a:t>故填</a:t>
            </a:r>
            <a:r>
              <a:rPr lang="en-US" altLang="zh-CN"/>
              <a:t>frightened</a:t>
            </a:r>
            <a:r>
              <a:rPr lang="zh-CN" altLang="zh-CN">
                <a:cs typeface="Times New Roman" panose="02020603050405020304" pitchFamily="18" charset="0"/>
              </a:rPr>
              <a:t>。</a:t>
            </a:r>
            <a:endParaRPr lang="zh-CN" altLang="en-US"/>
          </a:p>
        </p:txBody>
      </p:sp>
      <p:sp>
        <p:nvSpPr>
          <p:cNvPr id="13" name="矩形 12"/>
          <p:cNvSpPr/>
          <p:nvPr/>
        </p:nvSpPr>
        <p:spPr>
          <a:xfrm>
            <a:off x="3377952" y="4066757"/>
            <a:ext cx="681597" cy="523220"/>
          </a:xfrm>
          <a:prstGeom prst="rect">
            <a:avLst/>
          </a:prstGeom>
        </p:spPr>
        <p:txBody>
          <a:bodyPr wrap="none">
            <a:spAutoFit/>
          </a:bodyPr>
          <a:lstStyle/>
          <a:p>
            <a:r>
              <a:rPr lang="en-US" altLang="zh-CN"/>
              <a:t>ear</a:t>
            </a:r>
            <a:endParaRPr lang="zh-CN" altLang="en-US"/>
          </a:p>
        </p:txBody>
      </p:sp>
      <p:sp>
        <p:nvSpPr>
          <p:cNvPr id="15" name="矩形 14"/>
          <p:cNvSpPr/>
          <p:nvPr/>
        </p:nvSpPr>
        <p:spPr>
          <a:xfrm>
            <a:off x="360854" y="4564285"/>
            <a:ext cx="11485848" cy="1384995"/>
          </a:xfrm>
          <a:prstGeom prst="rect">
            <a:avLst/>
          </a:prstGeom>
        </p:spPr>
        <p:txBody>
          <a:bodyPr wrap="square">
            <a:spAutoFit/>
          </a:bodyPr>
          <a:lstStyle/>
          <a:p>
            <a:pPr algn="just">
              <a:lnSpc>
                <a:spcPct val="150000"/>
              </a:lnSpc>
              <a:spcAft>
                <a:spcPts val="0"/>
              </a:spcAft>
            </a:pPr>
            <a:r>
              <a:rPr lang="zh-CN" altLang="zh-CN">
                <a:ea typeface="楷体" panose="02010609060101010101" pitchFamily="49" charset="-122"/>
                <a:cs typeface="Times New Roman" panose="02020603050405020304" pitchFamily="18" charset="0"/>
              </a:rPr>
              <a:t>本题是英语的绕口令</a:t>
            </a:r>
            <a:r>
              <a:rPr lang="zh-CN" altLang="zh-CN">
                <a:cs typeface="Times New Roman" panose="02020603050405020304" pitchFamily="18" charset="0"/>
              </a:rPr>
              <a:t>。</a:t>
            </a:r>
            <a:r>
              <a:rPr lang="zh-CN" altLang="zh-CN">
                <a:ea typeface="楷体" panose="02010609060101010101" pitchFamily="49" charset="-122"/>
                <a:cs typeface="Times New Roman" panose="02020603050405020304" pitchFamily="18" charset="0"/>
              </a:rPr>
              <a:t>句意为</a:t>
            </a:r>
            <a:r>
              <a:rPr lang="en-US" altLang="zh-CN">
                <a:latin typeface="宋体" panose="02010600030101010101" pitchFamily="2" charset="-122"/>
                <a:cs typeface="Times New Roman" panose="02020603050405020304" pitchFamily="18" charset="0"/>
              </a:rPr>
              <a:t>“</a:t>
            </a:r>
            <a:r>
              <a:rPr lang="zh-CN" altLang="zh-CN">
                <a:ea typeface="楷体" panose="02010609060101010101" pitchFamily="49" charset="-122"/>
                <a:cs typeface="Times New Roman" panose="02020603050405020304" pitchFamily="18" charset="0"/>
              </a:rPr>
              <a:t>一只黑色的虫咬了一只熊的后背</a:t>
            </a:r>
            <a:r>
              <a:rPr lang="zh-CN" altLang="zh-CN">
                <a:cs typeface="Times New Roman" panose="02020603050405020304" pitchFamily="18" charset="0"/>
              </a:rPr>
              <a:t>。</a:t>
            </a:r>
            <a:r>
              <a:rPr lang="zh-CN" altLang="zh-CN">
                <a:ea typeface="楷体" panose="02010609060101010101" pitchFamily="49" charset="-122"/>
                <a:cs typeface="Times New Roman" panose="02020603050405020304" pitchFamily="18" charset="0"/>
              </a:rPr>
              <a:t>这只熊也回咬了这只虫的后背</a:t>
            </a:r>
            <a:r>
              <a:rPr lang="en-US" altLang="zh-CN">
                <a:latin typeface="宋体" panose="02010600030101010101" pitchFamily="2" charset="-122"/>
                <a:cs typeface="Times New Roman" panose="02020603050405020304" pitchFamily="18" charset="0"/>
              </a:rPr>
              <a:t>”</a:t>
            </a:r>
            <a:r>
              <a:rPr lang="zh-CN" altLang="zh-CN">
                <a:cs typeface="Times New Roman" panose="02020603050405020304" pitchFamily="18" charset="0"/>
              </a:rPr>
              <a:t>，</a:t>
            </a:r>
            <a:r>
              <a:rPr lang="zh-CN" altLang="zh-CN">
                <a:ea typeface="楷体" panose="02010609060101010101" pitchFamily="49" charset="-122"/>
                <a:cs typeface="Times New Roman" panose="02020603050405020304" pitchFamily="18" charset="0"/>
              </a:rPr>
              <a:t>故填</a:t>
            </a:r>
            <a:r>
              <a:rPr lang="en-US" altLang="zh-CN">
                <a:cs typeface="Times New Roman" panose="02020603050405020304" pitchFamily="18" charset="0"/>
              </a:rPr>
              <a:t>bear</a:t>
            </a:r>
            <a:r>
              <a:rPr lang="zh-CN" altLang="zh-CN">
                <a:cs typeface="Times New Roman" panose="02020603050405020304" pitchFamily="18" charset="0"/>
              </a:rPr>
              <a:t>。</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1819060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1" grpId="0"/>
      <p:bldP spid="13"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单项选择。</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brother ________ like noodles. He likes 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don’t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rice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doesn’t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rice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don’t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rices</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bike is not ________. Let ________ ask him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mine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mine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63588" y="1518692"/>
            <a:ext cx="423514" cy="523220"/>
          </a:xfrm>
          <a:prstGeom prst="rect">
            <a:avLst/>
          </a:prstGeom>
        </p:spPr>
        <p:txBody>
          <a:bodyPr wrap="none">
            <a:spAutoFit/>
          </a:bodyPr>
          <a:lstStyle/>
          <a:p>
            <a:r>
              <a:rPr lang="en-US" altLang="zh-CN"/>
              <a:t>B</a:t>
            </a:r>
            <a:endParaRPr lang="zh-CN" altLang="en-US"/>
          </a:p>
        </p:txBody>
      </p:sp>
      <p:sp>
        <p:nvSpPr>
          <p:cNvPr id="6" name="矩形 5"/>
          <p:cNvSpPr/>
          <p:nvPr/>
        </p:nvSpPr>
        <p:spPr>
          <a:xfrm>
            <a:off x="953169" y="4087061"/>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3030031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missing animal in these idioms?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狐假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威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背熊腰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龙腾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 pos="711136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Tiger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Bear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Fox</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179615" y="926410"/>
            <a:ext cx="2592288" cy="448469"/>
          </a:xfrm>
          <a:prstGeom prst="rect">
            <a:avLst/>
          </a:prstGeom>
        </p:spPr>
      </p:pic>
      <p:sp>
        <p:nvSpPr>
          <p:cNvPr id="5" name="矩形 4"/>
          <p:cNvSpPr/>
          <p:nvPr/>
        </p:nvSpPr>
        <p:spPr>
          <a:xfrm>
            <a:off x="939205" y="870709"/>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1030962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9191"/>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does the little cat 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of the box?</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 pos="7110413" algn="l"/>
                <a:tab pos="7713663"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comes	B. come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 pos="7110413" algn="l"/>
                <a:tab pos="7713663"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like the movie?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 pos="7110413" algn="l"/>
                <a:tab pos="7713663"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it is very interesting and funny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 pos="7110413" algn="l"/>
                <a:tab pos="7713663"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When	B. Why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 pos="7110413" algn="l"/>
                <a:tab pos="7713663"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interesting the film is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 pos="7110413" algn="l"/>
                <a:tab pos="7713663"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What	B. How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an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8255" y="889670"/>
            <a:ext cx="423514" cy="523220"/>
          </a:xfrm>
          <a:prstGeom prst="rect">
            <a:avLst/>
          </a:prstGeom>
        </p:spPr>
        <p:txBody>
          <a:bodyPr wrap="none">
            <a:spAutoFit/>
          </a:bodyPr>
          <a:lstStyle/>
          <a:p>
            <a:r>
              <a:rPr lang="en-US" altLang="zh-CN"/>
              <a:t>B</a:t>
            </a:r>
            <a:endParaRPr lang="zh-CN" altLang="en-US"/>
          </a:p>
        </p:txBody>
      </p:sp>
      <p:sp>
        <p:nvSpPr>
          <p:cNvPr id="5" name="矩形 4"/>
          <p:cNvSpPr/>
          <p:nvPr/>
        </p:nvSpPr>
        <p:spPr>
          <a:xfrm>
            <a:off x="958255" y="2132856"/>
            <a:ext cx="423514" cy="523220"/>
          </a:xfrm>
          <a:prstGeom prst="rect">
            <a:avLst/>
          </a:prstGeom>
        </p:spPr>
        <p:txBody>
          <a:bodyPr wrap="none">
            <a:spAutoFit/>
          </a:bodyPr>
          <a:lstStyle/>
          <a:p>
            <a:r>
              <a:rPr lang="en-US" altLang="zh-CN"/>
              <a:t>B</a:t>
            </a:r>
            <a:endParaRPr lang="zh-CN" altLang="en-US"/>
          </a:p>
        </p:txBody>
      </p:sp>
      <p:sp>
        <p:nvSpPr>
          <p:cNvPr id="6" name="矩形 5"/>
          <p:cNvSpPr/>
          <p:nvPr/>
        </p:nvSpPr>
        <p:spPr>
          <a:xfrm>
            <a:off x="958255" y="4077072"/>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3310915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6530"/>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says snakes can’t hear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 pos="711136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They	B. It	C. We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are the 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 pos="711136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on the grass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 pos="711136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sheeps	B. sheep	C. goat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63588" y="870620"/>
            <a:ext cx="423514" cy="523220"/>
          </a:xfrm>
          <a:prstGeom prst="rect">
            <a:avLst/>
          </a:prstGeom>
        </p:spPr>
        <p:txBody>
          <a:bodyPr wrap="none">
            <a:spAutoFit/>
          </a:bodyPr>
          <a:lstStyle/>
          <a:p>
            <a:r>
              <a:rPr lang="en-US" altLang="zh-CN"/>
              <a:t>B</a:t>
            </a:r>
            <a:endParaRPr lang="zh-CN" altLang="en-US"/>
          </a:p>
        </p:txBody>
      </p:sp>
      <p:sp>
        <p:nvSpPr>
          <p:cNvPr id="4" name="矩形 3"/>
          <p:cNvSpPr/>
          <p:nvPr/>
        </p:nvSpPr>
        <p:spPr>
          <a:xfrm>
            <a:off x="963588" y="2170025"/>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266105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6530"/>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hours do pandas eat a day?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00880" algn="l"/>
                <a:tab pos="711136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eat for twelve hours a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00880" algn="l"/>
                <a:tab pos="711136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How much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00880" algn="l"/>
                <a:tab pos="711136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How often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500880" algn="l"/>
                <a:tab pos="711136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How many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48730" y="874812"/>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4107297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3177"/>
          </a:xfrm>
        </p:spPr>
        <p:txBody>
          <a:bodyPr/>
          <a:lstStyle/>
          <a:p>
            <a:pPr algn="ctr" hangingPunct="0">
              <a:spcAft>
                <a:spcPts val="0"/>
              </a:spcAft>
              <a:tabLst>
                <a:tab pos="4860925" algn="l"/>
              </a:tabLst>
            </a:pPr>
            <a:r>
              <a:rPr lang="zh-CN" altLang="zh-CN" smtClean="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听力部分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给下列图片排序。</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1952628"/>
            <a:ext cx="1148584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1.I have a pet dog.</a:t>
            </a:r>
            <a:r>
              <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2.Are you afraid of snakes?</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3.Pandas like bamboo.</a:t>
            </a:r>
            <a:r>
              <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4.The elephant is one of the biggest animals.</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5.The cat wants to eat the mouse.</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6" name="组合 5"/>
          <p:cNvGrpSpPr/>
          <p:nvPr/>
        </p:nvGrpSpPr>
        <p:grpSpPr>
          <a:xfrm>
            <a:off x="364227" y="3983953"/>
            <a:ext cx="11482475" cy="1730474"/>
            <a:chOff x="-601538" y="3789040"/>
            <a:chExt cx="13378559" cy="2016224"/>
          </a:xfrm>
        </p:grpSpPr>
        <p:pic>
          <p:nvPicPr>
            <p:cNvPr id="3" name="图片 2"/>
            <p:cNvPicPr>
              <a:picLocks noChangeAspect="1"/>
            </p:cNvPicPr>
            <p:nvPr/>
          </p:nvPicPr>
          <p:blipFill rotWithShape="1">
            <a:blip r:embed="rId2">
              <a:clrChange>
                <a:clrFrom>
                  <a:srgbClr val="FFFFFF"/>
                </a:clrFrom>
                <a:clrTo>
                  <a:srgbClr val="FFFFFF">
                    <a:alpha val="0"/>
                  </a:srgbClr>
                </a:clrTo>
              </a:clrChange>
            </a:blip>
            <a:srcRect r="10274" b="51892"/>
            <a:stretch/>
          </p:blipFill>
          <p:spPr>
            <a:xfrm>
              <a:off x="-601538" y="3789040"/>
              <a:ext cx="7704856" cy="2016224"/>
            </a:xfrm>
            <a:prstGeom prst="rect">
              <a:avLst/>
            </a:prstGeom>
          </p:spPr>
        </p:pic>
        <p:pic>
          <p:nvPicPr>
            <p:cNvPr id="5" name="图片 4"/>
            <p:cNvPicPr>
              <a:picLocks noChangeAspect="1"/>
            </p:cNvPicPr>
            <p:nvPr/>
          </p:nvPicPr>
          <p:blipFill rotWithShape="1">
            <a:blip r:embed="rId2">
              <a:clrChange>
                <a:clrFrom>
                  <a:srgbClr val="FFFFFF"/>
                </a:clrFrom>
                <a:clrTo>
                  <a:srgbClr val="FFFFFF">
                    <a:alpha val="0"/>
                  </a:srgbClr>
                </a:clrTo>
              </a:clrChange>
            </a:blip>
            <a:srcRect l="7292" t="53263" r="26207"/>
            <a:stretch/>
          </p:blipFill>
          <p:spPr>
            <a:xfrm>
              <a:off x="7066474" y="3846497"/>
              <a:ext cx="5710547" cy="1958767"/>
            </a:xfrm>
            <a:prstGeom prst="rect">
              <a:avLst/>
            </a:prstGeom>
          </p:spPr>
        </p:pic>
      </p:grpSp>
      <p:sp>
        <p:nvSpPr>
          <p:cNvPr id="8" name="矩形 7"/>
          <p:cNvSpPr/>
          <p:nvPr/>
        </p:nvSpPr>
        <p:spPr>
          <a:xfrm>
            <a:off x="1145704" y="5227025"/>
            <a:ext cx="364202" cy="523220"/>
          </a:xfrm>
          <a:prstGeom prst="rect">
            <a:avLst/>
          </a:prstGeom>
        </p:spPr>
        <p:txBody>
          <a:bodyPr wrap="none">
            <a:spAutoFit/>
          </a:bodyPr>
          <a:lstStyle/>
          <a:p>
            <a:r>
              <a:rPr lang="en-US" altLang="zh-CN"/>
              <a:t>3</a:t>
            </a:r>
            <a:endParaRPr lang="zh-CN" altLang="en-US"/>
          </a:p>
        </p:txBody>
      </p:sp>
      <p:sp>
        <p:nvSpPr>
          <p:cNvPr id="9" name="矩形 8"/>
          <p:cNvSpPr/>
          <p:nvPr/>
        </p:nvSpPr>
        <p:spPr>
          <a:xfrm>
            <a:off x="3488566" y="5227025"/>
            <a:ext cx="364202" cy="523220"/>
          </a:xfrm>
          <a:prstGeom prst="rect">
            <a:avLst/>
          </a:prstGeom>
        </p:spPr>
        <p:txBody>
          <a:bodyPr wrap="none">
            <a:spAutoFit/>
          </a:bodyPr>
          <a:lstStyle/>
          <a:p>
            <a:r>
              <a:rPr lang="en-US" altLang="zh-CN" smtClean="0"/>
              <a:t>4</a:t>
            </a:r>
            <a:endParaRPr lang="zh-CN" altLang="en-US"/>
          </a:p>
        </p:txBody>
      </p:sp>
      <p:sp>
        <p:nvSpPr>
          <p:cNvPr id="10" name="矩形 9"/>
          <p:cNvSpPr/>
          <p:nvPr/>
        </p:nvSpPr>
        <p:spPr>
          <a:xfrm>
            <a:off x="5883577" y="5227025"/>
            <a:ext cx="364202" cy="523220"/>
          </a:xfrm>
          <a:prstGeom prst="rect">
            <a:avLst/>
          </a:prstGeom>
        </p:spPr>
        <p:txBody>
          <a:bodyPr wrap="none">
            <a:spAutoFit/>
          </a:bodyPr>
          <a:lstStyle/>
          <a:p>
            <a:r>
              <a:rPr lang="en-US" altLang="zh-CN" smtClean="0"/>
              <a:t>1</a:t>
            </a:r>
            <a:endParaRPr lang="zh-CN" altLang="en-US"/>
          </a:p>
        </p:txBody>
      </p:sp>
      <p:sp>
        <p:nvSpPr>
          <p:cNvPr id="11" name="矩形 10"/>
          <p:cNvSpPr/>
          <p:nvPr/>
        </p:nvSpPr>
        <p:spPr>
          <a:xfrm>
            <a:off x="8421810" y="5227025"/>
            <a:ext cx="364202" cy="523220"/>
          </a:xfrm>
          <a:prstGeom prst="rect">
            <a:avLst/>
          </a:prstGeom>
        </p:spPr>
        <p:txBody>
          <a:bodyPr wrap="none">
            <a:spAutoFit/>
          </a:bodyPr>
          <a:lstStyle/>
          <a:p>
            <a:r>
              <a:rPr lang="en-US" altLang="zh-CN" smtClean="0"/>
              <a:t>2</a:t>
            </a:r>
            <a:endParaRPr lang="zh-CN" altLang="en-US"/>
          </a:p>
        </p:txBody>
      </p:sp>
      <p:sp>
        <p:nvSpPr>
          <p:cNvPr id="15" name="矩形 14"/>
          <p:cNvSpPr/>
          <p:nvPr/>
        </p:nvSpPr>
        <p:spPr>
          <a:xfrm>
            <a:off x="10865487" y="5224825"/>
            <a:ext cx="364202" cy="523220"/>
          </a:xfrm>
          <a:prstGeom prst="rect">
            <a:avLst/>
          </a:prstGeom>
        </p:spPr>
        <p:txBody>
          <a:bodyPr wrap="none">
            <a:spAutoFit/>
          </a:bodyPr>
          <a:lstStyle/>
          <a:p>
            <a:r>
              <a:rPr lang="en-US" altLang="zh-CN" smtClean="0"/>
              <a:t>5</a:t>
            </a:r>
            <a:endParaRPr lang="zh-CN" altLang="en-US"/>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hangingPunct="0">
              <a:spcAft>
                <a:spcPts val="0"/>
              </a:spcAft>
              <a:tabLst>
                <a:tab pos="486092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rodent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啮齿目动物</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 small animal with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pair of strong sharp front teeth. Which animal is NOT a rodent?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mouse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squirrel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 cat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323631" y="935463"/>
            <a:ext cx="2376264" cy="422344"/>
          </a:xfrm>
          <a:prstGeom prst="rect">
            <a:avLst/>
          </a:prstGeom>
        </p:spPr>
      </p:pic>
      <p:sp>
        <p:nvSpPr>
          <p:cNvPr id="4" name="矩形 3"/>
          <p:cNvSpPr/>
          <p:nvPr/>
        </p:nvSpPr>
        <p:spPr>
          <a:xfrm>
            <a:off x="948730" y="874812"/>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159047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八、 为下列句子选择相符的图片。</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heavy. They have thick</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厚的</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 They like honey</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蜂蜜</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have no legs or hands. They have long bodies. They can use bodies to dance. They love the sun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fd61.jpg" descr="id:2147488665;FounderCES"/>
          <p:cNvPicPr/>
          <p:nvPr/>
        </p:nvPicPr>
        <p:blipFill>
          <a:blip r:embed="rId2"/>
          <a:stretch>
            <a:fillRect/>
          </a:stretch>
        </p:blipFill>
        <p:spPr>
          <a:xfrm>
            <a:off x="838623" y="1556793"/>
            <a:ext cx="2304256" cy="1611372"/>
          </a:xfrm>
          <a:prstGeom prst="rect">
            <a:avLst/>
          </a:prstGeom>
        </p:spPr>
      </p:pic>
      <p:pic>
        <p:nvPicPr>
          <p:cNvPr id="4" name="ef125.jpg" descr="id:2147488672;FounderCES"/>
          <p:cNvPicPr/>
          <p:nvPr/>
        </p:nvPicPr>
        <p:blipFill>
          <a:blip r:embed="rId3"/>
          <a:stretch>
            <a:fillRect/>
          </a:stretch>
        </p:blipFill>
        <p:spPr>
          <a:xfrm>
            <a:off x="3862958" y="1988840"/>
            <a:ext cx="2376264" cy="910079"/>
          </a:xfrm>
          <a:prstGeom prst="rect">
            <a:avLst/>
          </a:prstGeom>
        </p:spPr>
      </p:pic>
      <p:pic>
        <p:nvPicPr>
          <p:cNvPr id="5" name="ef126.jpg" descr="id:2147488679;FounderCES"/>
          <p:cNvPicPr/>
          <p:nvPr/>
        </p:nvPicPr>
        <p:blipFill>
          <a:blip r:embed="rId4"/>
          <a:stretch>
            <a:fillRect/>
          </a:stretch>
        </p:blipFill>
        <p:spPr>
          <a:xfrm>
            <a:off x="7031310" y="1663182"/>
            <a:ext cx="988622" cy="1524900"/>
          </a:xfrm>
          <a:prstGeom prst="rect">
            <a:avLst/>
          </a:prstGeom>
        </p:spPr>
      </p:pic>
      <p:pic>
        <p:nvPicPr>
          <p:cNvPr id="6" name="ef127.jpg" descr="id:2147488686;FounderCES"/>
          <p:cNvPicPr/>
          <p:nvPr/>
        </p:nvPicPr>
        <p:blipFill>
          <a:blip r:embed="rId5"/>
          <a:stretch>
            <a:fillRect/>
          </a:stretch>
        </p:blipFill>
        <p:spPr>
          <a:xfrm>
            <a:off x="8903518" y="1844824"/>
            <a:ext cx="2277981" cy="1162393"/>
          </a:xfrm>
          <a:prstGeom prst="rect">
            <a:avLst/>
          </a:prstGeom>
        </p:spPr>
      </p:pic>
      <p:sp>
        <p:nvSpPr>
          <p:cNvPr id="8" name="矩形 7"/>
          <p:cNvSpPr/>
          <p:nvPr/>
        </p:nvSpPr>
        <p:spPr>
          <a:xfrm>
            <a:off x="954063" y="3443300"/>
            <a:ext cx="444352" cy="523220"/>
          </a:xfrm>
          <a:prstGeom prst="rect">
            <a:avLst/>
          </a:prstGeom>
        </p:spPr>
        <p:txBody>
          <a:bodyPr wrap="none">
            <a:spAutoFit/>
          </a:bodyPr>
          <a:lstStyle/>
          <a:p>
            <a:r>
              <a:rPr lang="en-US" altLang="zh-CN"/>
              <a:t>C</a:t>
            </a:r>
            <a:endParaRPr lang="zh-CN" altLang="en-US"/>
          </a:p>
        </p:txBody>
      </p:sp>
      <p:sp>
        <p:nvSpPr>
          <p:cNvPr id="10" name="矩形 9"/>
          <p:cNvSpPr/>
          <p:nvPr/>
        </p:nvSpPr>
        <p:spPr>
          <a:xfrm>
            <a:off x="954063" y="4726199"/>
            <a:ext cx="444352" cy="523220"/>
          </a:xfrm>
          <a:prstGeom prst="rect">
            <a:avLst/>
          </a:prstGeom>
        </p:spPr>
        <p:txBody>
          <a:bodyPr wrap="none">
            <a:spAutoFit/>
          </a:bodyPr>
          <a:lstStyle/>
          <a:p>
            <a:r>
              <a:rPr lang="en-US" altLang="zh-CN"/>
              <a:t>D</a:t>
            </a:r>
            <a:endParaRPr lang="zh-CN" altLang="en-US"/>
          </a:p>
        </p:txBody>
      </p:sp>
    </p:spTree>
    <p:extLst>
      <p:ext uri="{BB962C8B-B14F-4D97-AF65-F5344CB8AC3E}">
        <p14:creationId xmlns:p14="http://schemas.microsoft.com/office/powerpoint/2010/main" val="3391141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lvl="0"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D. </a:t>
            </a: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lvl="0"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have short tails and much fur. They like grass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black and white. They are cute. They like eating bamboo. They eat for twelve hours a day.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fd61.jpg" descr="id:2147488665;FounderCES"/>
          <p:cNvPicPr/>
          <p:nvPr/>
        </p:nvPicPr>
        <p:blipFill>
          <a:blip r:embed="rId2"/>
          <a:stretch>
            <a:fillRect/>
          </a:stretch>
        </p:blipFill>
        <p:spPr>
          <a:xfrm>
            <a:off x="867198" y="1042443"/>
            <a:ext cx="2304256" cy="1611372"/>
          </a:xfrm>
          <a:prstGeom prst="rect">
            <a:avLst/>
          </a:prstGeom>
        </p:spPr>
      </p:pic>
      <p:pic>
        <p:nvPicPr>
          <p:cNvPr id="4" name="ef125.jpg" descr="id:2147488672;FounderCES"/>
          <p:cNvPicPr/>
          <p:nvPr/>
        </p:nvPicPr>
        <p:blipFill>
          <a:blip r:embed="rId3"/>
          <a:stretch>
            <a:fillRect/>
          </a:stretch>
        </p:blipFill>
        <p:spPr>
          <a:xfrm>
            <a:off x="3891533" y="1474490"/>
            <a:ext cx="2376264" cy="910079"/>
          </a:xfrm>
          <a:prstGeom prst="rect">
            <a:avLst/>
          </a:prstGeom>
        </p:spPr>
      </p:pic>
      <p:pic>
        <p:nvPicPr>
          <p:cNvPr id="5" name="ef126.jpg" descr="id:2147488679;FounderCES"/>
          <p:cNvPicPr/>
          <p:nvPr/>
        </p:nvPicPr>
        <p:blipFill>
          <a:blip r:embed="rId4"/>
          <a:stretch>
            <a:fillRect/>
          </a:stretch>
        </p:blipFill>
        <p:spPr>
          <a:xfrm>
            <a:off x="7059885" y="1148832"/>
            <a:ext cx="988622" cy="1524900"/>
          </a:xfrm>
          <a:prstGeom prst="rect">
            <a:avLst/>
          </a:prstGeom>
        </p:spPr>
      </p:pic>
      <p:pic>
        <p:nvPicPr>
          <p:cNvPr id="6" name="ef127.jpg" descr="id:2147488686;FounderCES"/>
          <p:cNvPicPr/>
          <p:nvPr/>
        </p:nvPicPr>
        <p:blipFill>
          <a:blip r:embed="rId5"/>
          <a:stretch>
            <a:fillRect/>
          </a:stretch>
        </p:blipFill>
        <p:spPr>
          <a:xfrm>
            <a:off x="8932093" y="1330474"/>
            <a:ext cx="2277981" cy="1162393"/>
          </a:xfrm>
          <a:prstGeom prst="rect">
            <a:avLst/>
          </a:prstGeom>
        </p:spPr>
      </p:pic>
      <p:sp>
        <p:nvSpPr>
          <p:cNvPr id="8" name="矩形 7"/>
          <p:cNvSpPr/>
          <p:nvPr/>
        </p:nvSpPr>
        <p:spPr>
          <a:xfrm>
            <a:off x="982638" y="2780928"/>
            <a:ext cx="423514" cy="523220"/>
          </a:xfrm>
          <a:prstGeom prst="rect">
            <a:avLst/>
          </a:prstGeom>
        </p:spPr>
        <p:txBody>
          <a:bodyPr wrap="none">
            <a:spAutoFit/>
          </a:bodyPr>
          <a:lstStyle/>
          <a:p>
            <a:r>
              <a:rPr lang="en-US" altLang="zh-CN"/>
              <a:t>B</a:t>
            </a:r>
            <a:endParaRPr lang="zh-CN" altLang="en-US"/>
          </a:p>
        </p:txBody>
      </p:sp>
      <p:sp>
        <p:nvSpPr>
          <p:cNvPr id="10" name="矩形 9"/>
          <p:cNvSpPr/>
          <p:nvPr/>
        </p:nvSpPr>
        <p:spPr>
          <a:xfrm>
            <a:off x="962147" y="3443837"/>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356103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486092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 从方框中选择合适的单词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Wow</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don’t 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it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Grandma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it,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Pandas 2</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twelve hours a day</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Grandma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pandas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love 4</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06574" y="1537628"/>
            <a:ext cx="11440128" cy="523220"/>
          </a:xfrm>
          <a:prstGeom prst="rect">
            <a:avLst/>
          </a:prstGeom>
          <a:ln w="19050">
            <a:solidFill>
              <a:schemeClr val="tx1"/>
            </a:solidFill>
          </a:ln>
        </p:spPr>
        <p:txBody>
          <a:bodyPr wrap="square">
            <a:spAutoFit/>
          </a:bodyPr>
          <a:lstStyle/>
          <a:p>
            <a:r>
              <a:rPr lang="en-US" altLang="zh-CN" b="0" dirty="0" smtClean="0">
                <a:solidFill>
                  <a:srgbClr val="000000"/>
                </a:solidFill>
              </a:rPr>
              <a:t>eat</a:t>
            </a:r>
            <a:r>
              <a:rPr lang="zh-CN" altLang="zh-CN" b="0" dirty="0" smtClean="0">
                <a:solidFill>
                  <a:srgbClr val="000000"/>
                </a:solidFill>
                <a:cs typeface="Times New Roman" panose="02020603050405020304" pitchFamily="18" charset="0"/>
              </a:rPr>
              <a:t>　</a:t>
            </a:r>
            <a:r>
              <a:rPr lang="en-US" altLang="zh-CN" b="0" dirty="0" smtClean="0">
                <a:solidFill>
                  <a:srgbClr val="000000"/>
                </a:solidFill>
              </a:rPr>
              <a:t>at</a:t>
            </a:r>
            <a:r>
              <a:rPr lang="zh-CN" altLang="zh-CN" b="0" dirty="0" smtClean="0">
                <a:solidFill>
                  <a:srgbClr val="000000"/>
                </a:solidFill>
                <a:cs typeface="Times New Roman" panose="02020603050405020304" pitchFamily="18" charset="0"/>
              </a:rPr>
              <a:t>　</a:t>
            </a:r>
            <a:r>
              <a:rPr lang="en-US" altLang="zh-CN" b="0" dirty="0" smtClean="0">
                <a:solidFill>
                  <a:srgbClr val="000000"/>
                </a:solidFill>
              </a:rPr>
              <a:t>frightened</a:t>
            </a:r>
            <a:r>
              <a:rPr lang="zh-CN" altLang="zh-CN" b="0" dirty="0" smtClean="0">
                <a:solidFill>
                  <a:srgbClr val="000000"/>
                </a:solidFill>
                <a:cs typeface="Times New Roman" panose="02020603050405020304" pitchFamily="18" charset="0"/>
              </a:rPr>
              <a:t>　</a:t>
            </a:r>
            <a:r>
              <a:rPr lang="en-US" altLang="zh-CN" b="0" dirty="0" smtClean="0">
                <a:solidFill>
                  <a:srgbClr val="000000"/>
                </a:solidFill>
              </a:rPr>
              <a:t>body</a:t>
            </a:r>
            <a:r>
              <a:rPr lang="zh-CN" altLang="zh-CN" b="0" dirty="0" smtClean="0">
                <a:solidFill>
                  <a:srgbClr val="000000"/>
                </a:solidFill>
                <a:cs typeface="Times New Roman" panose="02020603050405020304" pitchFamily="18" charset="0"/>
              </a:rPr>
              <a:t>　</a:t>
            </a:r>
            <a:r>
              <a:rPr lang="en-US" altLang="zh-CN" b="0" dirty="0" smtClean="0">
                <a:solidFill>
                  <a:srgbClr val="000000"/>
                </a:solidFill>
              </a:rPr>
              <a:t>believe</a:t>
            </a:r>
            <a:r>
              <a:rPr lang="zh-CN" altLang="zh-CN" b="0" dirty="0" smtClean="0">
                <a:solidFill>
                  <a:srgbClr val="000000"/>
                </a:solidFill>
                <a:cs typeface="Times New Roman" panose="02020603050405020304" pitchFamily="18" charset="0"/>
              </a:rPr>
              <a:t>　</a:t>
            </a:r>
            <a:r>
              <a:rPr lang="en-US" altLang="zh-CN" b="0" dirty="0" smtClean="0">
                <a:solidFill>
                  <a:srgbClr val="000000"/>
                </a:solidFill>
              </a:rPr>
              <a:t>Lucky    </a:t>
            </a:r>
            <a:r>
              <a:rPr lang="en-US" altLang="zh-CN" b="0" dirty="0">
                <a:solidFill>
                  <a:srgbClr val="000000"/>
                </a:solidFill>
                <a:cs typeface="Times New Roman" panose="02020603050405020304" pitchFamily="18" charset="0"/>
              </a:rPr>
              <a:t>says</a:t>
            </a:r>
            <a:r>
              <a:rPr lang="zh-CN" altLang="zh-CN" b="0" dirty="0">
                <a:solidFill>
                  <a:srgbClr val="000000"/>
                </a:solidFill>
                <a:cs typeface="Times New Roman" panose="02020603050405020304" pitchFamily="18" charset="0"/>
              </a:rPr>
              <a:t>　</a:t>
            </a:r>
            <a:r>
              <a:rPr lang="en-US" altLang="zh-CN" b="0" dirty="0">
                <a:solidFill>
                  <a:srgbClr val="000000"/>
                </a:solidFill>
                <a:cs typeface="Times New Roman" panose="02020603050405020304" pitchFamily="18" charset="0"/>
              </a:rPr>
              <a:t>bamboo</a:t>
            </a:r>
            <a:r>
              <a:rPr lang="zh-CN" altLang="zh-CN" b="0" dirty="0">
                <a:solidFill>
                  <a:srgbClr val="000000"/>
                </a:solidFill>
                <a:cs typeface="Times New Roman" panose="02020603050405020304" pitchFamily="18" charset="0"/>
              </a:rPr>
              <a:t>　</a:t>
            </a:r>
            <a:r>
              <a:rPr lang="en-US" altLang="zh-CN" b="0" dirty="0">
                <a:solidFill>
                  <a:srgbClr val="000000"/>
                </a:solidFill>
                <a:cs typeface="Times New Roman" panose="02020603050405020304" pitchFamily="18" charset="0"/>
              </a:rPr>
              <a:t>think</a:t>
            </a:r>
            <a:r>
              <a:rPr lang="zh-CN" altLang="zh-CN" b="0" dirty="0">
                <a:solidFill>
                  <a:srgbClr val="000000"/>
                </a:solidFill>
                <a:cs typeface="Times New Roman" panose="02020603050405020304" pitchFamily="18" charset="0"/>
              </a:rPr>
              <a:t>　</a:t>
            </a:r>
            <a:r>
              <a:rPr lang="en-US" altLang="zh-CN" b="0" dirty="0" smtClean="0">
                <a:solidFill>
                  <a:srgbClr val="000000"/>
                </a:solidFill>
                <a:cs typeface="Times New Roman" panose="02020603050405020304" pitchFamily="18" charset="0"/>
              </a:rPr>
              <a:t>come</a:t>
            </a:r>
            <a:endParaRPr lang="zh-CN" altLang="zh-CN" sz="1200" b="0" dirty="0">
              <a:solidFill>
                <a:srgbClr val="000000"/>
              </a:solidFill>
              <a:cs typeface="Times New Roman" panose="02020603050405020304" pitchFamily="18" charset="0"/>
            </a:endParaRPr>
          </a:p>
        </p:txBody>
      </p:sp>
      <p:sp>
        <p:nvSpPr>
          <p:cNvPr id="5" name="矩形 4"/>
          <p:cNvSpPr/>
          <p:nvPr/>
        </p:nvSpPr>
        <p:spPr>
          <a:xfrm>
            <a:off x="4679429" y="2204864"/>
            <a:ext cx="1239442" cy="523220"/>
          </a:xfrm>
          <a:prstGeom prst="rect">
            <a:avLst/>
          </a:prstGeom>
        </p:spPr>
        <p:txBody>
          <a:bodyPr wrap="none">
            <a:spAutoFit/>
          </a:bodyPr>
          <a:lstStyle/>
          <a:p>
            <a:r>
              <a:rPr lang="en-US" altLang="zh-CN"/>
              <a:t>believe</a:t>
            </a:r>
            <a:endParaRPr lang="zh-CN" altLang="en-US"/>
          </a:p>
        </p:txBody>
      </p:sp>
      <p:sp>
        <p:nvSpPr>
          <p:cNvPr id="8" name="矩形 7"/>
          <p:cNvSpPr/>
          <p:nvPr/>
        </p:nvSpPr>
        <p:spPr>
          <a:xfrm>
            <a:off x="3560068" y="3484307"/>
            <a:ext cx="643125" cy="523220"/>
          </a:xfrm>
          <a:prstGeom prst="rect">
            <a:avLst/>
          </a:prstGeom>
        </p:spPr>
        <p:txBody>
          <a:bodyPr wrap="none">
            <a:spAutoFit/>
          </a:bodyPr>
          <a:lstStyle/>
          <a:p>
            <a:r>
              <a:rPr lang="en-US" altLang="zh-CN"/>
              <a:t>eat</a:t>
            </a:r>
            <a:endParaRPr lang="zh-CN" altLang="en-US"/>
          </a:p>
        </p:txBody>
      </p:sp>
      <p:sp>
        <p:nvSpPr>
          <p:cNvPr id="10" name="矩形 9"/>
          <p:cNvSpPr/>
          <p:nvPr/>
        </p:nvSpPr>
        <p:spPr>
          <a:xfrm>
            <a:off x="2845321" y="4079530"/>
            <a:ext cx="1162498" cy="523220"/>
          </a:xfrm>
          <a:prstGeom prst="rect">
            <a:avLst/>
          </a:prstGeom>
        </p:spPr>
        <p:txBody>
          <a:bodyPr wrap="none">
            <a:spAutoFit/>
          </a:bodyPr>
          <a:lstStyle/>
          <a:p>
            <a:r>
              <a:rPr lang="en-US" altLang="zh-CN"/>
              <a:t>Lucky</a:t>
            </a:r>
            <a:endParaRPr lang="zh-CN" altLang="en-US"/>
          </a:p>
        </p:txBody>
      </p:sp>
      <p:sp>
        <p:nvSpPr>
          <p:cNvPr id="12" name="矩形 11"/>
          <p:cNvSpPr/>
          <p:nvPr/>
        </p:nvSpPr>
        <p:spPr>
          <a:xfrm>
            <a:off x="7535366" y="4116092"/>
            <a:ext cx="1423788" cy="523220"/>
          </a:xfrm>
          <a:prstGeom prst="rect">
            <a:avLst/>
          </a:prstGeom>
        </p:spPr>
        <p:txBody>
          <a:bodyPr wrap="none">
            <a:spAutoFit/>
          </a:bodyPr>
          <a:lstStyle/>
          <a:p>
            <a:r>
              <a:rPr lang="en-US" altLang="zh-CN"/>
              <a:t>bamboo</a:t>
            </a:r>
            <a:endParaRPr lang="zh-CN" altLang="en-US"/>
          </a:p>
        </p:txBody>
      </p:sp>
    </p:spTree>
    <p:extLst>
      <p:ext uri="{BB962C8B-B14F-4D97-AF65-F5344CB8AC3E}">
        <p14:creationId xmlns:p14="http://schemas.microsoft.com/office/powerpoint/2010/main" val="1447134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62938"/>
            <a:ext cx="11485848" cy="3970318"/>
          </a:xfrm>
        </p:spPr>
        <p:txBody>
          <a:bodyPr/>
          <a:lstStyle/>
          <a:p>
            <a:pPr lvl="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look 5</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picture. The snake can use its 6</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dance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Grandma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does the snake 7</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of the box?</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Daming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 it 8</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snakes can’t hear. They 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the flute is dangerous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Grandma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it gets 10</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073649" y="1901155"/>
            <a:ext cx="484428" cy="523220"/>
          </a:xfrm>
          <a:prstGeom prst="rect">
            <a:avLst/>
          </a:prstGeom>
        </p:spPr>
        <p:txBody>
          <a:bodyPr wrap="none">
            <a:spAutoFit/>
          </a:bodyPr>
          <a:lstStyle/>
          <a:p>
            <a:r>
              <a:rPr lang="en-US" altLang="zh-CN"/>
              <a:t>at</a:t>
            </a:r>
            <a:endParaRPr lang="zh-CN" altLang="en-US"/>
          </a:p>
        </p:txBody>
      </p:sp>
      <p:sp>
        <p:nvSpPr>
          <p:cNvPr id="6" name="矩形 5"/>
          <p:cNvSpPr/>
          <p:nvPr/>
        </p:nvSpPr>
        <p:spPr>
          <a:xfrm>
            <a:off x="10275862" y="1844005"/>
            <a:ext cx="944489" cy="523220"/>
          </a:xfrm>
          <a:prstGeom prst="rect">
            <a:avLst/>
          </a:prstGeom>
        </p:spPr>
        <p:txBody>
          <a:bodyPr wrap="none">
            <a:spAutoFit/>
          </a:bodyPr>
          <a:lstStyle/>
          <a:p>
            <a:r>
              <a:rPr lang="en-US" altLang="zh-CN"/>
              <a:t>body</a:t>
            </a:r>
            <a:endParaRPr lang="zh-CN" altLang="en-US"/>
          </a:p>
        </p:txBody>
      </p:sp>
      <p:sp>
        <p:nvSpPr>
          <p:cNvPr id="8" name="矩形 7"/>
          <p:cNvSpPr/>
          <p:nvPr/>
        </p:nvSpPr>
        <p:spPr>
          <a:xfrm>
            <a:off x="5651198" y="3199353"/>
            <a:ext cx="981359" cy="523220"/>
          </a:xfrm>
          <a:prstGeom prst="rect">
            <a:avLst/>
          </a:prstGeom>
        </p:spPr>
        <p:txBody>
          <a:bodyPr wrap="none">
            <a:spAutoFit/>
          </a:bodyPr>
          <a:lstStyle/>
          <a:p>
            <a:r>
              <a:rPr lang="en-US" altLang="zh-CN"/>
              <a:t>come</a:t>
            </a:r>
            <a:endParaRPr lang="zh-CN" altLang="en-US"/>
          </a:p>
        </p:txBody>
      </p:sp>
      <p:sp>
        <p:nvSpPr>
          <p:cNvPr id="10" name="矩形 9"/>
          <p:cNvSpPr/>
          <p:nvPr/>
        </p:nvSpPr>
        <p:spPr>
          <a:xfrm>
            <a:off x="3679701" y="3788630"/>
            <a:ext cx="822661" cy="523220"/>
          </a:xfrm>
          <a:prstGeom prst="rect">
            <a:avLst/>
          </a:prstGeom>
        </p:spPr>
        <p:txBody>
          <a:bodyPr wrap="none">
            <a:spAutoFit/>
          </a:bodyPr>
          <a:lstStyle/>
          <a:p>
            <a:r>
              <a:rPr lang="en-US" altLang="zh-CN"/>
              <a:t>says</a:t>
            </a:r>
            <a:endParaRPr lang="zh-CN" altLang="en-US"/>
          </a:p>
        </p:txBody>
      </p:sp>
      <p:sp>
        <p:nvSpPr>
          <p:cNvPr id="12" name="矩形 11"/>
          <p:cNvSpPr/>
          <p:nvPr/>
        </p:nvSpPr>
        <p:spPr>
          <a:xfrm>
            <a:off x="8850560" y="3829781"/>
            <a:ext cx="1005403" cy="523220"/>
          </a:xfrm>
          <a:prstGeom prst="rect">
            <a:avLst/>
          </a:prstGeom>
        </p:spPr>
        <p:txBody>
          <a:bodyPr wrap="none">
            <a:spAutoFit/>
          </a:bodyPr>
          <a:lstStyle/>
          <a:p>
            <a:r>
              <a:rPr lang="en-US" altLang="zh-CN"/>
              <a:t>think</a:t>
            </a:r>
            <a:endParaRPr lang="zh-CN" altLang="en-US"/>
          </a:p>
        </p:txBody>
      </p:sp>
      <p:sp>
        <p:nvSpPr>
          <p:cNvPr id="14" name="矩形 13"/>
          <p:cNvSpPr/>
          <p:nvPr/>
        </p:nvSpPr>
        <p:spPr>
          <a:xfrm>
            <a:off x="4312996" y="5042406"/>
            <a:ext cx="1781257" cy="523220"/>
          </a:xfrm>
          <a:prstGeom prst="rect">
            <a:avLst/>
          </a:prstGeom>
        </p:spPr>
        <p:txBody>
          <a:bodyPr wrap="none">
            <a:spAutoFit/>
          </a:bodyPr>
          <a:lstStyle/>
          <a:p>
            <a:r>
              <a:rPr lang="en-US" altLang="zh-CN"/>
              <a:t>frightened</a:t>
            </a:r>
            <a:endParaRPr lang="zh-CN" altLang="en-US"/>
          </a:p>
        </p:txBody>
      </p:sp>
      <p:sp>
        <p:nvSpPr>
          <p:cNvPr id="9" name="矩形 8"/>
          <p:cNvSpPr/>
          <p:nvPr/>
        </p:nvSpPr>
        <p:spPr>
          <a:xfrm>
            <a:off x="406574" y="1177588"/>
            <a:ext cx="11440128" cy="523220"/>
          </a:xfrm>
          <a:prstGeom prst="rect">
            <a:avLst/>
          </a:prstGeom>
          <a:ln w="19050">
            <a:solidFill>
              <a:schemeClr val="tx1"/>
            </a:solidFill>
          </a:ln>
        </p:spPr>
        <p:txBody>
          <a:bodyPr wrap="square">
            <a:spAutoFit/>
          </a:bodyPr>
          <a:lstStyle/>
          <a:p>
            <a:r>
              <a:rPr lang="en-US" altLang="zh-CN" b="0" dirty="0" smtClean="0">
                <a:solidFill>
                  <a:srgbClr val="000000"/>
                </a:solidFill>
              </a:rPr>
              <a:t>eat</a:t>
            </a:r>
            <a:r>
              <a:rPr lang="zh-CN" altLang="zh-CN" b="0" dirty="0" smtClean="0">
                <a:solidFill>
                  <a:srgbClr val="000000"/>
                </a:solidFill>
                <a:cs typeface="Times New Roman" panose="02020603050405020304" pitchFamily="18" charset="0"/>
              </a:rPr>
              <a:t>　</a:t>
            </a:r>
            <a:r>
              <a:rPr lang="en-US" altLang="zh-CN" b="0" dirty="0" smtClean="0">
                <a:solidFill>
                  <a:srgbClr val="000000"/>
                </a:solidFill>
              </a:rPr>
              <a:t>at</a:t>
            </a:r>
            <a:r>
              <a:rPr lang="zh-CN" altLang="zh-CN" b="0" dirty="0" smtClean="0">
                <a:solidFill>
                  <a:srgbClr val="000000"/>
                </a:solidFill>
                <a:cs typeface="Times New Roman" panose="02020603050405020304" pitchFamily="18" charset="0"/>
              </a:rPr>
              <a:t>　</a:t>
            </a:r>
            <a:r>
              <a:rPr lang="en-US" altLang="zh-CN" b="0" dirty="0" smtClean="0">
                <a:solidFill>
                  <a:srgbClr val="000000"/>
                </a:solidFill>
              </a:rPr>
              <a:t>frightened</a:t>
            </a:r>
            <a:r>
              <a:rPr lang="zh-CN" altLang="zh-CN" b="0" dirty="0" smtClean="0">
                <a:solidFill>
                  <a:srgbClr val="000000"/>
                </a:solidFill>
                <a:cs typeface="Times New Roman" panose="02020603050405020304" pitchFamily="18" charset="0"/>
              </a:rPr>
              <a:t>　</a:t>
            </a:r>
            <a:r>
              <a:rPr lang="en-US" altLang="zh-CN" b="0" dirty="0" smtClean="0">
                <a:solidFill>
                  <a:srgbClr val="000000"/>
                </a:solidFill>
              </a:rPr>
              <a:t>body</a:t>
            </a:r>
            <a:r>
              <a:rPr lang="zh-CN" altLang="zh-CN" b="0" dirty="0" smtClean="0">
                <a:solidFill>
                  <a:srgbClr val="000000"/>
                </a:solidFill>
                <a:cs typeface="Times New Roman" panose="02020603050405020304" pitchFamily="18" charset="0"/>
              </a:rPr>
              <a:t>　</a:t>
            </a:r>
            <a:r>
              <a:rPr lang="en-US" altLang="zh-CN" b="0" dirty="0" smtClean="0">
                <a:solidFill>
                  <a:srgbClr val="000000"/>
                </a:solidFill>
              </a:rPr>
              <a:t>believe</a:t>
            </a:r>
            <a:r>
              <a:rPr lang="zh-CN" altLang="zh-CN" b="0" dirty="0" smtClean="0">
                <a:solidFill>
                  <a:srgbClr val="000000"/>
                </a:solidFill>
                <a:cs typeface="Times New Roman" panose="02020603050405020304" pitchFamily="18" charset="0"/>
              </a:rPr>
              <a:t>　</a:t>
            </a:r>
            <a:r>
              <a:rPr lang="en-US" altLang="zh-CN" b="0" dirty="0" smtClean="0">
                <a:solidFill>
                  <a:srgbClr val="000000"/>
                </a:solidFill>
              </a:rPr>
              <a:t>Lucky    </a:t>
            </a:r>
            <a:r>
              <a:rPr lang="en-US" altLang="zh-CN" b="0" dirty="0">
                <a:solidFill>
                  <a:srgbClr val="000000"/>
                </a:solidFill>
                <a:cs typeface="Times New Roman" panose="02020603050405020304" pitchFamily="18" charset="0"/>
              </a:rPr>
              <a:t>says</a:t>
            </a:r>
            <a:r>
              <a:rPr lang="zh-CN" altLang="zh-CN" b="0" dirty="0">
                <a:solidFill>
                  <a:srgbClr val="000000"/>
                </a:solidFill>
                <a:cs typeface="Times New Roman" panose="02020603050405020304" pitchFamily="18" charset="0"/>
              </a:rPr>
              <a:t>　</a:t>
            </a:r>
            <a:r>
              <a:rPr lang="en-US" altLang="zh-CN" b="0" dirty="0">
                <a:solidFill>
                  <a:srgbClr val="000000"/>
                </a:solidFill>
                <a:cs typeface="Times New Roman" panose="02020603050405020304" pitchFamily="18" charset="0"/>
              </a:rPr>
              <a:t>bamboo</a:t>
            </a:r>
            <a:r>
              <a:rPr lang="zh-CN" altLang="zh-CN" b="0" dirty="0">
                <a:solidFill>
                  <a:srgbClr val="000000"/>
                </a:solidFill>
                <a:cs typeface="Times New Roman" panose="02020603050405020304" pitchFamily="18" charset="0"/>
              </a:rPr>
              <a:t>　</a:t>
            </a:r>
            <a:r>
              <a:rPr lang="en-US" altLang="zh-CN" b="0" dirty="0">
                <a:solidFill>
                  <a:srgbClr val="000000"/>
                </a:solidFill>
                <a:cs typeface="Times New Roman" panose="02020603050405020304" pitchFamily="18" charset="0"/>
              </a:rPr>
              <a:t>think</a:t>
            </a:r>
            <a:r>
              <a:rPr lang="zh-CN" altLang="zh-CN" b="0" dirty="0">
                <a:solidFill>
                  <a:srgbClr val="000000"/>
                </a:solidFill>
                <a:cs typeface="Times New Roman" panose="02020603050405020304" pitchFamily="18" charset="0"/>
              </a:rPr>
              <a:t>　</a:t>
            </a:r>
            <a:r>
              <a:rPr lang="en-US" altLang="zh-CN" b="0" dirty="0" smtClean="0">
                <a:solidFill>
                  <a:srgbClr val="000000"/>
                </a:solidFill>
                <a:cs typeface="Times New Roman" panose="02020603050405020304" pitchFamily="18" charset="0"/>
              </a:rPr>
              <a:t>come</a:t>
            </a:r>
            <a:endParaRPr lang="zh-CN" altLang="zh-CN" sz="120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4858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3177"/>
          </a:xfrm>
        </p:spPr>
        <p:txBody>
          <a:bodyPr/>
          <a:lstStyle/>
          <a:p>
            <a:pPr hangingPunct="0">
              <a:spcAft>
                <a:spcPts val="0"/>
              </a:spcAft>
              <a:tabLst>
                <a:tab pos="486092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下面</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是几位同学假期旅行带回来的旅行手册。请你读一读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384249805"/>
              </p:ext>
            </p:extLst>
          </p:nvPr>
        </p:nvGraphicFramePr>
        <p:xfrm>
          <a:off x="478582" y="2132856"/>
          <a:ext cx="10971213" cy="3840480"/>
        </p:xfrm>
        <a:graphic>
          <a:graphicData uri="http://schemas.openxmlformats.org/drawingml/2006/table">
            <a:tbl>
              <a:tblPr firstRow="1" firstCol="1" bandRow="1"/>
              <a:tblGrid>
                <a:gridCol w="7460425">
                  <a:extLst>
                    <a:ext uri="{9D8B030D-6E8A-4147-A177-3AD203B41FA5}">
                      <a16:colId xmlns:a16="http://schemas.microsoft.com/office/drawing/2014/main" val="2879026364"/>
                    </a:ext>
                  </a:extLst>
                </a:gridCol>
                <a:gridCol w="3510788">
                  <a:extLst>
                    <a:ext uri="{9D8B030D-6E8A-4147-A177-3AD203B41FA5}">
                      <a16:colId xmlns:a16="http://schemas.microsoft.com/office/drawing/2014/main" val="1093842693"/>
                    </a:ext>
                  </a:extLst>
                </a:gridCol>
              </a:tblGrid>
              <a:tr h="0">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indent="715963" algn="just"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Crabs don’t have bones. Their bodies are covered with hard shells. They have five pairs of legs. The front pair is called claws. Crabs use their claws for eating, digging, fighting and waving at others. The other four pairs are walking legs</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860925"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7003425"/>
                  </a:ext>
                </a:extLst>
              </a:tr>
            </a:tbl>
          </a:graphicData>
        </a:graphic>
      </p:graphicFrame>
      <p:pic>
        <p:nvPicPr>
          <p:cNvPr id="4" name="zxc104.jpg"/>
          <p:cNvPicPr/>
          <p:nvPr/>
        </p:nvPicPr>
        <p:blipFill>
          <a:blip r:embed="rId2"/>
          <a:stretch>
            <a:fillRect/>
          </a:stretch>
        </p:blipFill>
        <p:spPr>
          <a:xfrm>
            <a:off x="8327454" y="2924944"/>
            <a:ext cx="2952328" cy="2170546"/>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946426" y="944891"/>
            <a:ext cx="2348136" cy="416605"/>
          </a:xfrm>
          <a:prstGeom prst="rect">
            <a:avLst/>
          </a:prstGeom>
        </p:spPr>
      </p:pic>
      <p:sp>
        <p:nvSpPr>
          <p:cNvPr id="7" name="矩形 6"/>
          <p:cNvSpPr/>
          <p:nvPr/>
        </p:nvSpPr>
        <p:spPr>
          <a:xfrm>
            <a:off x="4146798" y="2248297"/>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859541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667334167"/>
              </p:ext>
            </p:extLst>
          </p:nvPr>
        </p:nvGraphicFramePr>
        <p:xfrm>
          <a:off x="406574" y="857142"/>
          <a:ext cx="11449272" cy="4525963"/>
        </p:xfrm>
        <a:graphic>
          <a:graphicData uri="http://schemas.openxmlformats.org/drawingml/2006/table">
            <a:tbl>
              <a:tblPr firstRow="1" firstCol="1" bandRow="1"/>
              <a:tblGrid>
                <a:gridCol w="7785506">
                  <a:extLst>
                    <a:ext uri="{9D8B030D-6E8A-4147-A177-3AD203B41FA5}">
                      <a16:colId xmlns:a16="http://schemas.microsoft.com/office/drawing/2014/main" val="3109904258"/>
                    </a:ext>
                  </a:extLst>
                </a:gridCol>
                <a:gridCol w="3663766">
                  <a:extLst>
                    <a:ext uri="{9D8B030D-6E8A-4147-A177-3AD203B41FA5}">
                      <a16:colId xmlns:a16="http://schemas.microsoft.com/office/drawing/2014/main" val="1656193392"/>
                    </a:ext>
                  </a:extLst>
                </a:gridCol>
              </a:tblGrid>
              <a:tr h="4525963">
                <a:tc>
                  <a:txBody>
                    <a:bodyPr/>
                    <a:lstStyle/>
                    <a:p>
                      <a:pPr algn="ctr" hangingPunct="0">
                        <a:lnSpc>
                          <a:spcPct val="150000"/>
                        </a:lnSpc>
                        <a:spcAft>
                          <a:spcPts val="0"/>
                        </a:spcAft>
                        <a:tabLst>
                          <a:tab pos="4860925"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5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indent="715963" algn="just" hangingPunct="0">
                        <a:lnSpc>
                          <a:spcPct val="150000"/>
                        </a:lnSpc>
                        <a:spcAft>
                          <a:spcPts val="0"/>
                        </a:spcAft>
                        <a:tabLst>
                          <a:tab pos="4860925"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Most crabs live in the sea or on the seashore, but some live on land or in freshwater. The hermit crab</a:t>
                      </a:r>
                      <a:r>
                        <a:rPr lang="zh-CN" sz="25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5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寄居蟹</a:t>
                      </a:r>
                      <a:r>
                        <a:rPr lang="zh-CN" sz="25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doesn’t have a hard shell</a:t>
                      </a:r>
                      <a:r>
                        <a:rPr lang="en-US" sz="25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 keep safe it has to find an empty shell</a:t>
                      </a:r>
                      <a:r>
                        <a:rPr lang="zh-CN" sz="25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5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空的贝壳</a:t>
                      </a:r>
                      <a:r>
                        <a:rPr lang="zh-CN" sz="25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5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 live in. It walks around with its shell house. When it grows too big for the shell, it moves to a bigger one</a:t>
                      </a:r>
                      <a:r>
                        <a:rPr lang="en-US" sz="25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860925" algn="l"/>
                        </a:tabLst>
                      </a:pPr>
                      <a:r>
                        <a:rPr lang="en-US"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7925020"/>
                  </a:ext>
                </a:extLst>
              </a:tr>
            </a:tbl>
          </a:graphicData>
        </a:graphic>
      </p:graphicFrame>
      <p:pic>
        <p:nvPicPr>
          <p:cNvPr id="4" name="zxc105.jpg"/>
          <p:cNvPicPr/>
          <p:nvPr/>
        </p:nvPicPr>
        <p:blipFill>
          <a:blip r:embed="rId2"/>
          <a:stretch>
            <a:fillRect/>
          </a:stretch>
        </p:blipFill>
        <p:spPr>
          <a:xfrm>
            <a:off x="8255446" y="2062182"/>
            <a:ext cx="3456384" cy="2115882"/>
          </a:xfrm>
          <a:prstGeom prst="rect">
            <a:avLst/>
          </a:prstGeom>
        </p:spPr>
      </p:pic>
      <p:sp>
        <p:nvSpPr>
          <p:cNvPr id="5" name="矩形 4"/>
          <p:cNvSpPr/>
          <p:nvPr/>
        </p:nvSpPr>
        <p:spPr>
          <a:xfrm>
            <a:off x="4222998" y="1196752"/>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696339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40734344"/>
              </p:ext>
            </p:extLst>
          </p:nvPr>
        </p:nvGraphicFramePr>
        <p:xfrm>
          <a:off x="609600" y="1098421"/>
          <a:ext cx="10971213" cy="4480560"/>
        </p:xfrm>
        <a:graphic>
          <a:graphicData uri="http://schemas.openxmlformats.org/drawingml/2006/table">
            <a:tbl>
              <a:tblPr firstRow="1" firstCol="1" bandRow="1"/>
              <a:tblGrid>
                <a:gridCol w="7460425">
                  <a:extLst>
                    <a:ext uri="{9D8B030D-6E8A-4147-A177-3AD203B41FA5}">
                      <a16:colId xmlns:a16="http://schemas.microsoft.com/office/drawing/2014/main" val="78982657"/>
                    </a:ext>
                  </a:extLst>
                </a:gridCol>
                <a:gridCol w="3510788">
                  <a:extLst>
                    <a:ext uri="{9D8B030D-6E8A-4147-A177-3AD203B41FA5}">
                      <a16:colId xmlns:a16="http://schemas.microsoft.com/office/drawing/2014/main" val="1820476658"/>
                    </a:ext>
                  </a:extLst>
                </a:gridCol>
              </a:tblGrid>
              <a:tr h="0">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indent="715963" algn="just"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Most crabs eat smaller animals and plants in the sea. Crabs that live on the land may eat fruit. The coconut crab eats coconuts. It climbs up coconut trees and cuts off young coconuts with its big strong claws. The coconuts fall and crack. The crab climbs down the tree and eats them</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lnSpc>
                          <a:spcPct val="150000"/>
                        </a:lnSpc>
                        <a:spcAft>
                          <a:spcPts val="0"/>
                        </a:spcAft>
                        <a:tabLst>
                          <a:tab pos="4860925"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188880"/>
                  </a:ext>
                </a:extLst>
              </a:tr>
            </a:tbl>
          </a:graphicData>
        </a:graphic>
      </p:graphicFrame>
      <p:pic>
        <p:nvPicPr>
          <p:cNvPr id="4" name="zxc106.jpg"/>
          <p:cNvPicPr/>
          <p:nvPr/>
        </p:nvPicPr>
        <p:blipFill>
          <a:blip r:embed="rId2"/>
          <a:stretch>
            <a:fillRect/>
          </a:stretch>
        </p:blipFill>
        <p:spPr>
          <a:xfrm>
            <a:off x="8543478" y="2276872"/>
            <a:ext cx="2736304" cy="2265884"/>
          </a:xfrm>
          <a:prstGeom prst="rect">
            <a:avLst/>
          </a:prstGeom>
        </p:spPr>
      </p:pic>
      <p:sp>
        <p:nvSpPr>
          <p:cNvPr id="5" name="矩形 4"/>
          <p:cNvSpPr/>
          <p:nvPr/>
        </p:nvSpPr>
        <p:spPr>
          <a:xfrm>
            <a:off x="4295006" y="1196752"/>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1954359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0019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根据旅行手册的内容，为每段话选择一个小标题。</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What do crabs eat?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Where do crabs live?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What do crabs look like?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130036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根据旅行手册的内容，选择正确的答案。</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can they get this pamphlet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小册子</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XC107A.EPS" descr="id:2147488731;FounderCES"/>
          <p:cNvPicPr/>
          <p:nvPr/>
        </p:nvPicPr>
        <p:blipFill>
          <a:blip r:embed="rId2"/>
          <a:stretch>
            <a:fillRect/>
          </a:stretch>
        </p:blipFill>
        <p:spPr>
          <a:xfrm>
            <a:off x="2782838" y="2132856"/>
            <a:ext cx="2336800" cy="1034415"/>
          </a:xfrm>
          <a:prstGeom prst="rect">
            <a:avLst/>
          </a:prstGeom>
        </p:spPr>
      </p:pic>
      <p:pic>
        <p:nvPicPr>
          <p:cNvPr id="4" name="ZXC107B.EPS" descr="id:2147488738;FounderCES"/>
          <p:cNvPicPr/>
          <p:nvPr/>
        </p:nvPicPr>
        <p:blipFill>
          <a:blip r:embed="rId3"/>
          <a:stretch>
            <a:fillRect/>
          </a:stretch>
        </p:blipFill>
        <p:spPr>
          <a:xfrm>
            <a:off x="6206061" y="2060848"/>
            <a:ext cx="1525270" cy="1034415"/>
          </a:xfrm>
          <a:prstGeom prst="rect">
            <a:avLst/>
          </a:prstGeom>
        </p:spPr>
      </p:pic>
      <p:pic>
        <p:nvPicPr>
          <p:cNvPr id="5" name="zxc107c.jpg" descr="id:2147488745;FounderCES"/>
          <p:cNvPicPr/>
          <p:nvPr/>
        </p:nvPicPr>
        <p:blipFill>
          <a:blip r:embed="rId4">
            <a:clrChange>
              <a:clrFrom>
                <a:srgbClr val="FFFFFE"/>
              </a:clrFrom>
              <a:clrTo>
                <a:srgbClr val="FFFFFE">
                  <a:alpha val="0"/>
                </a:srgbClr>
              </a:clrTo>
            </a:clrChange>
          </a:blip>
          <a:stretch>
            <a:fillRect/>
          </a:stretch>
        </p:blipFill>
        <p:spPr>
          <a:xfrm>
            <a:off x="8687494" y="1920860"/>
            <a:ext cx="1296144" cy="1240551"/>
          </a:xfrm>
          <a:prstGeom prst="rect">
            <a:avLst/>
          </a:prstGeom>
        </p:spPr>
      </p:pic>
      <p:sp>
        <p:nvSpPr>
          <p:cNvPr id="7" name="矩形 6"/>
          <p:cNvSpPr/>
          <p:nvPr/>
        </p:nvSpPr>
        <p:spPr>
          <a:xfrm>
            <a:off x="963588" y="1518578"/>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44685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选出合适的应答语。</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sunny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You’re welcome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Thank you</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22598" y="3297385"/>
            <a:ext cx="3300904" cy="523220"/>
          </a:xfrm>
          <a:prstGeom prst="rect">
            <a:avLst/>
          </a:prstGeom>
        </p:spPr>
        <p:txBody>
          <a:bodyPr wrap="none">
            <a:spAutoFit/>
          </a:bodyPr>
          <a:lstStyle/>
          <a:p>
            <a:r>
              <a:rPr lang="en-US" altLang="zh-CN">
                <a:solidFill>
                  <a:srgbClr val="ED028C"/>
                </a:solidFill>
              </a:rPr>
              <a:t>Thank you so much.</a:t>
            </a:r>
            <a:endParaRPr lang="zh-CN" altLang="en-US"/>
          </a:p>
        </p:txBody>
      </p:sp>
      <p:sp>
        <p:nvSpPr>
          <p:cNvPr id="6" name="矩形 5"/>
          <p:cNvSpPr/>
          <p:nvPr/>
        </p:nvSpPr>
        <p:spPr>
          <a:xfrm>
            <a:off x="982638" y="1527108"/>
            <a:ext cx="423514" cy="523220"/>
          </a:xfrm>
          <a:prstGeom prst="rect">
            <a:avLst/>
          </a:prstGeom>
        </p:spPr>
        <p:txBody>
          <a:bodyPr wrap="none">
            <a:spAutoFit/>
          </a:bodyPr>
          <a:lstStyle/>
          <a:p>
            <a:r>
              <a:rPr lang="en-US" altLang="zh-CN"/>
              <a:t>B</a:t>
            </a:r>
            <a:endParaRPr lang="zh-CN" altLang="en-US"/>
          </a:p>
        </p:txBody>
      </p:sp>
      <p:sp>
        <p:nvSpPr>
          <p:cNvPr id="5" name="内容占位符 1"/>
          <p:cNvSpPr txBox="1">
            <a:spLocks/>
          </p:cNvSpPr>
          <p:nvPr/>
        </p:nvSpPr>
        <p:spPr bwMode="auto">
          <a:xfrm>
            <a:off x="360854" y="3836592"/>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they do</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No, it doesn’t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please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478582" y="5786100"/>
            <a:ext cx="4538422" cy="523220"/>
          </a:xfrm>
          <a:prstGeom prst="rect">
            <a:avLst/>
          </a:prstGeom>
        </p:spPr>
        <p:txBody>
          <a:bodyPr wrap="none">
            <a:spAutoFit/>
          </a:bodyPr>
          <a:lstStyle/>
          <a:p>
            <a:r>
              <a:rPr lang="en-US" altLang="zh-CN">
                <a:solidFill>
                  <a:srgbClr val="ED028C"/>
                </a:solidFill>
              </a:rPr>
              <a:t>Do the pandas like bamboo?</a:t>
            </a:r>
            <a:endParaRPr lang="zh-CN" altLang="en-US"/>
          </a:p>
        </p:txBody>
      </p:sp>
      <p:sp>
        <p:nvSpPr>
          <p:cNvPr id="8" name="矩形 7"/>
          <p:cNvSpPr/>
          <p:nvPr/>
        </p:nvSpPr>
        <p:spPr>
          <a:xfrm>
            <a:off x="944538" y="3959841"/>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52277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5386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parts are called claws?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XC108A.EPS" descr="id:2147488752;FounderCES"/>
          <p:cNvPicPr/>
          <p:nvPr/>
        </p:nvPicPr>
        <p:blipFill>
          <a:blip r:embed="rId2"/>
          <a:stretch>
            <a:fillRect/>
          </a:stretch>
        </p:blipFill>
        <p:spPr>
          <a:xfrm>
            <a:off x="2782838" y="1556792"/>
            <a:ext cx="1988185" cy="1724660"/>
          </a:xfrm>
          <a:prstGeom prst="rect">
            <a:avLst/>
          </a:prstGeom>
        </p:spPr>
      </p:pic>
      <p:pic>
        <p:nvPicPr>
          <p:cNvPr id="4" name="ZXC108B.EPS" descr="id:2147488759;FounderCES"/>
          <p:cNvPicPr/>
          <p:nvPr/>
        </p:nvPicPr>
        <p:blipFill>
          <a:blip r:embed="rId3"/>
          <a:stretch>
            <a:fillRect/>
          </a:stretch>
        </p:blipFill>
        <p:spPr>
          <a:xfrm>
            <a:off x="5879182" y="1543796"/>
            <a:ext cx="1988185" cy="1724660"/>
          </a:xfrm>
          <a:prstGeom prst="rect">
            <a:avLst/>
          </a:prstGeom>
        </p:spPr>
      </p:pic>
      <p:pic>
        <p:nvPicPr>
          <p:cNvPr id="5" name="zxc108c.jpg" descr="id:2147488766;FounderCES"/>
          <p:cNvPicPr/>
          <p:nvPr/>
        </p:nvPicPr>
        <p:blipFill>
          <a:blip r:embed="rId4"/>
          <a:stretch>
            <a:fillRect/>
          </a:stretch>
        </p:blipFill>
        <p:spPr>
          <a:xfrm>
            <a:off x="8975526" y="1562507"/>
            <a:ext cx="1981200" cy="1718945"/>
          </a:xfrm>
          <a:prstGeom prst="rect">
            <a:avLst/>
          </a:prstGeom>
        </p:spPr>
      </p:pic>
      <p:sp>
        <p:nvSpPr>
          <p:cNvPr id="7" name="矩形 6"/>
          <p:cNvSpPr/>
          <p:nvPr/>
        </p:nvSpPr>
        <p:spPr>
          <a:xfrm>
            <a:off x="929680" y="855762"/>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3856367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a hermit crab have to find an empty shell to live in?</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keep safe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indent="1799590" hangingPunct="0">
              <a:spcAft>
                <a:spcPts val="0"/>
              </a:spcAft>
              <a:tabLst>
                <a:tab pos="48609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collect shells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look beautiful</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does a coconut crab do when it climbs up a</a:t>
            </a:r>
            <a:r>
              <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coconut tree?</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 lives happily in the coconut tree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eats all the young coconuts on the tree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It cuts off the young coconuts on the tree</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29680" y="855762"/>
            <a:ext cx="444352" cy="523220"/>
          </a:xfrm>
          <a:prstGeom prst="rect">
            <a:avLst/>
          </a:prstGeom>
        </p:spPr>
        <p:txBody>
          <a:bodyPr wrap="none">
            <a:spAutoFit/>
          </a:bodyPr>
          <a:lstStyle/>
          <a:p>
            <a:r>
              <a:rPr lang="en-US" altLang="zh-CN"/>
              <a:t>A</a:t>
            </a:r>
            <a:endParaRPr lang="zh-CN" altLang="en-US"/>
          </a:p>
        </p:txBody>
      </p:sp>
      <p:sp>
        <p:nvSpPr>
          <p:cNvPr id="5" name="矩形 4"/>
          <p:cNvSpPr/>
          <p:nvPr/>
        </p:nvSpPr>
        <p:spPr>
          <a:xfrm>
            <a:off x="929680" y="3441955"/>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919296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十一</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短文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Lucky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Bamboo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Flute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sunny afternoon, Mia and Leo found an old DVD in their grandfather’s house. It showed a magical scene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golden snake is dancing to music from a bamboo flute. “Do you believe this is real?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Leo asked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324572" y="890614"/>
            <a:ext cx="3456384" cy="543199"/>
          </a:xfrm>
          <a:prstGeom prst="rect">
            <a:avLst/>
          </a:prstGeom>
        </p:spPr>
      </p:pic>
    </p:spTree>
    <p:extLst>
      <p:ext uri="{BB962C8B-B14F-4D97-AF65-F5344CB8AC3E}">
        <p14:creationId xmlns:p14="http://schemas.microsoft.com/office/powerpoint/2010/main" val="37476004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4831"/>
          </a:xfrm>
        </p:spPr>
        <p:txBody>
          <a:bodyPr/>
          <a:lstStyle/>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next day, they explored</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探索</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bamboo forest behind their village. Suddenly, a rustling</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沙沙作响</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sound made them frightened. A green snake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slithered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 of the bushes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it didn’t bite any one, it swayed</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摇摆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body gently, just like the snake in the DVD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“Grandpa once told me snakes come out of their hiding place when they hear flute music,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Mia remembered. She quickly cut a piece of bamboo and made a simple flute. Blowing softly, the snake began to dance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418430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“Wow</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 so lucky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Leo laughed. From that day, they practiced together every weekend. The villagers loved their “snake dance” shows, and even the shy snake seemed happy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Mia smiled, “Sometimes, magic hides in things we don’t understand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snakes or old DVDs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120775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the story, we can learn that 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snakes can swim with flute music</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snakes can sleep with flute music</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snakes can dance with flute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Mia and Leo found the special DVD 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in their school library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in their grandfather’s house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near the bamboo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forest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29680" y="880145"/>
            <a:ext cx="444352" cy="523220"/>
          </a:xfrm>
          <a:prstGeom prst="rect">
            <a:avLst/>
          </a:prstGeom>
        </p:spPr>
        <p:txBody>
          <a:bodyPr wrap="none">
            <a:spAutoFit/>
          </a:bodyPr>
          <a:lstStyle/>
          <a:p>
            <a:r>
              <a:rPr lang="en-US" altLang="zh-CN"/>
              <a:t>C</a:t>
            </a:r>
            <a:endParaRPr lang="zh-CN" altLang="en-US"/>
          </a:p>
        </p:txBody>
      </p:sp>
      <p:sp>
        <p:nvSpPr>
          <p:cNvPr id="6" name="矩形 5"/>
          <p:cNvSpPr/>
          <p:nvPr/>
        </p:nvSpPr>
        <p:spPr>
          <a:xfrm>
            <a:off x="950518" y="3423290"/>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4256366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4860925" algn="l"/>
              </a:tabLst>
            </a:pP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underlined word “slithered” means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Chinese </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 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 pos="774128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跳跃</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飞翔</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8730" y="880145"/>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792479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Mia probably felt ________ when she first saw the snake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bored and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tired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excited but careful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angry and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scared</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made a simple flute with bamboo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Mia’s grandpa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Leo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4063" y="865287"/>
            <a:ext cx="423514" cy="523220"/>
          </a:xfrm>
          <a:prstGeom prst="rect">
            <a:avLst/>
          </a:prstGeom>
        </p:spPr>
        <p:txBody>
          <a:bodyPr wrap="none">
            <a:spAutoFit/>
          </a:bodyPr>
          <a:lstStyle/>
          <a:p>
            <a:r>
              <a:rPr lang="en-US" altLang="zh-CN"/>
              <a:t>B</a:t>
            </a:r>
            <a:endParaRPr lang="zh-CN" altLang="en-US"/>
          </a:p>
        </p:txBody>
      </p:sp>
      <p:sp>
        <p:nvSpPr>
          <p:cNvPr id="6" name="矩形 5"/>
          <p:cNvSpPr/>
          <p:nvPr/>
        </p:nvSpPr>
        <p:spPr>
          <a:xfrm>
            <a:off x="954063" y="3434911"/>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3343989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Because they are hungry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Because they are cute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Because it’s frightened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22598" y="2695628"/>
            <a:ext cx="7727726" cy="523220"/>
          </a:xfrm>
          <a:prstGeom prst="rect">
            <a:avLst/>
          </a:prstGeom>
        </p:spPr>
        <p:txBody>
          <a:bodyPr wrap="square">
            <a:spAutoFit/>
          </a:bodyPr>
          <a:lstStyle/>
          <a:p>
            <a:r>
              <a:rPr lang="en-US" altLang="zh-CN">
                <a:solidFill>
                  <a:srgbClr val="ED028C"/>
                </a:solidFill>
              </a:rPr>
              <a:t>Why does the snake come out of the box?</a:t>
            </a:r>
            <a:endParaRPr lang="zh-CN" altLang="en-US"/>
          </a:p>
        </p:txBody>
      </p:sp>
      <p:sp>
        <p:nvSpPr>
          <p:cNvPr id="6" name="矩形 5"/>
          <p:cNvSpPr/>
          <p:nvPr/>
        </p:nvSpPr>
        <p:spPr>
          <a:xfrm>
            <a:off x="935013" y="888419"/>
            <a:ext cx="444352" cy="523220"/>
          </a:xfrm>
          <a:prstGeom prst="rect">
            <a:avLst/>
          </a:prstGeom>
        </p:spPr>
        <p:txBody>
          <a:bodyPr wrap="none">
            <a:spAutoFit/>
          </a:bodyPr>
          <a:lstStyle/>
          <a:p>
            <a:r>
              <a:rPr lang="en-US" altLang="zh-CN"/>
              <a:t>C</a:t>
            </a:r>
            <a:endParaRPr lang="zh-CN" altLang="en-US"/>
          </a:p>
        </p:txBody>
      </p:sp>
      <p:sp>
        <p:nvSpPr>
          <p:cNvPr id="5" name="内容占位符 1"/>
          <p:cNvSpPr txBox="1">
            <a:spLocks/>
          </p:cNvSpPr>
          <p:nvPr/>
        </p:nvSpPr>
        <p:spPr bwMode="auto">
          <a:xfrm>
            <a:off x="360854" y="3274245"/>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Meat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Grass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eaLnBrk="1"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Fruit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550590" y="5138028"/>
            <a:ext cx="3857146" cy="523220"/>
          </a:xfrm>
          <a:prstGeom prst="rect">
            <a:avLst/>
          </a:prstGeom>
        </p:spPr>
        <p:txBody>
          <a:bodyPr wrap="none">
            <a:spAutoFit/>
          </a:bodyPr>
          <a:lstStyle/>
          <a:p>
            <a:r>
              <a:rPr lang="en-US" altLang="zh-CN">
                <a:solidFill>
                  <a:srgbClr val="ED028C"/>
                </a:solidFill>
              </a:rPr>
              <a:t>What do the sheep like?</a:t>
            </a:r>
            <a:endParaRPr lang="zh-CN" altLang="en-US"/>
          </a:p>
        </p:txBody>
      </p:sp>
      <p:sp>
        <p:nvSpPr>
          <p:cNvPr id="8" name="矩形 7"/>
          <p:cNvSpPr/>
          <p:nvPr/>
        </p:nvSpPr>
        <p:spPr>
          <a:xfrm>
            <a:off x="982638" y="3421307"/>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44003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yellow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It’s half past five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they do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79165" y="2651054"/>
            <a:ext cx="4366836" cy="523220"/>
          </a:xfrm>
          <a:prstGeom prst="rect">
            <a:avLst/>
          </a:prstGeom>
        </p:spPr>
        <p:txBody>
          <a:bodyPr wrap="none">
            <a:spAutoFit/>
          </a:bodyPr>
          <a:lstStyle/>
          <a:p>
            <a:r>
              <a:rPr lang="en-US" altLang="zh-CN">
                <a:solidFill>
                  <a:srgbClr val="ED028C"/>
                </a:solidFill>
              </a:rPr>
              <a:t>Do the children like music?</a:t>
            </a:r>
            <a:endParaRPr lang="zh-CN" altLang="en-US"/>
          </a:p>
        </p:txBody>
      </p:sp>
      <p:sp>
        <p:nvSpPr>
          <p:cNvPr id="6" name="矩形 5"/>
          <p:cNvSpPr/>
          <p:nvPr/>
        </p:nvSpPr>
        <p:spPr>
          <a:xfrm>
            <a:off x="958255" y="878106"/>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527043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补全句子。</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snake can use its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dance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 the flute is dangerous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they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frightened</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2007890"/>
            <a:ext cx="5732660" cy="738664"/>
          </a:xfrm>
          <a:prstGeom prst="rect">
            <a:avLst/>
          </a:prstGeom>
        </p:spPr>
        <p:txBody>
          <a:bodyPr wrap="none">
            <a:spAutoFit/>
          </a:bodyPr>
          <a:lstStyle/>
          <a:p>
            <a:pPr algn="just">
              <a:lnSpc>
                <a:spcPct val="150000"/>
              </a:lnSpc>
              <a:spcAft>
                <a:spcPts val="0"/>
              </a:spcAft>
            </a:pPr>
            <a:r>
              <a:rPr lang="en-US" altLang="zh-CN">
                <a:solidFill>
                  <a:srgbClr val="ED028C"/>
                </a:solidFill>
                <a:cs typeface="Times New Roman" panose="02020603050405020304" pitchFamily="18" charset="0"/>
              </a:rPr>
              <a:t>The snake can use its </a:t>
            </a:r>
            <a:r>
              <a:rPr lang="en-US" altLang="zh-CN" u="sng">
                <a:solidFill>
                  <a:srgbClr val="ED028C"/>
                </a:solidFill>
                <a:uFill>
                  <a:solidFill>
                    <a:srgbClr val="ED028C"/>
                  </a:solidFill>
                </a:uFill>
                <a:cs typeface="Times New Roman" panose="02020603050405020304" pitchFamily="18" charset="0"/>
              </a:rPr>
              <a:t>body</a:t>
            </a:r>
            <a:r>
              <a:rPr lang="en-US" altLang="zh-CN">
                <a:solidFill>
                  <a:srgbClr val="ED028C"/>
                </a:solidFill>
                <a:cs typeface="Times New Roman" panose="02020603050405020304" pitchFamily="18" charset="0"/>
              </a:rPr>
              <a:t> to dance.</a:t>
            </a:r>
            <a:endParaRPr lang="zh-CN" altLang="zh-CN" sz="1050">
              <a:solidFill>
                <a:srgbClr val="000000"/>
              </a:solidFill>
              <a:cs typeface="Times New Roman" panose="02020603050405020304" pitchFamily="18" charset="0"/>
            </a:endParaRPr>
          </a:p>
        </p:txBody>
      </p:sp>
      <p:sp>
        <p:nvSpPr>
          <p:cNvPr id="6" name="矩形 5"/>
          <p:cNvSpPr/>
          <p:nvPr/>
        </p:nvSpPr>
        <p:spPr>
          <a:xfrm>
            <a:off x="360854" y="3275459"/>
            <a:ext cx="9334752" cy="523220"/>
          </a:xfrm>
          <a:prstGeom prst="rect">
            <a:avLst/>
          </a:prstGeom>
        </p:spPr>
        <p:txBody>
          <a:bodyPr wrap="square">
            <a:spAutoFit/>
          </a:bodyPr>
          <a:lstStyle/>
          <a:p>
            <a:r>
              <a:rPr lang="en-US" altLang="zh-CN">
                <a:solidFill>
                  <a:srgbClr val="ED028C"/>
                </a:solidFill>
              </a:rPr>
              <a:t>They think the flute is dangerous</a:t>
            </a:r>
            <a:r>
              <a:rPr lang="zh-CN" altLang="zh-CN">
                <a:solidFill>
                  <a:srgbClr val="ED028C"/>
                </a:solidFill>
                <a:ea typeface="楷体" panose="02010609060101010101" pitchFamily="49" charset="-122"/>
                <a:cs typeface="Times New Roman" panose="02020603050405020304" pitchFamily="18" charset="0"/>
              </a:rPr>
              <a:t>！</a:t>
            </a:r>
            <a:r>
              <a:rPr lang="en-US" altLang="zh-CN">
                <a:solidFill>
                  <a:srgbClr val="ED028C"/>
                </a:solidFill>
              </a:rPr>
              <a:t> So they </a:t>
            </a:r>
            <a:r>
              <a:rPr lang="en-US" altLang="zh-CN" u="sng">
                <a:solidFill>
                  <a:srgbClr val="ED028C"/>
                </a:solidFill>
                <a:uFill>
                  <a:solidFill>
                    <a:srgbClr val="ED028C"/>
                  </a:solidFill>
                </a:uFill>
              </a:rPr>
              <a:t>get</a:t>
            </a:r>
            <a:r>
              <a:rPr lang="en-US" altLang="zh-CN">
                <a:solidFill>
                  <a:srgbClr val="ED028C"/>
                </a:solidFill>
              </a:rPr>
              <a:t> frightened</a:t>
            </a:r>
            <a:r>
              <a:rPr lang="zh-CN" altLang="zh-CN">
                <a:solidFill>
                  <a:srgbClr val="ED028C"/>
                </a:solidFill>
                <a:ea typeface="楷体" panose="02010609060101010101" pitchFamily="49" charset="-122"/>
                <a:cs typeface="Times New Roman" panose="02020603050405020304" pitchFamily="18" charset="0"/>
              </a:rPr>
              <a:t>！</a:t>
            </a:r>
            <a:endParaRPr lang="zh-CN" altLang="en-US"/>
          </a:p>
        </p:txBody>
      </p:sp>
      <p:sp>
        <p:nvSpPr>
          <p:cNvPr id="8" name="矩形 7"/>
          <p:cNvSpPr/>
          <p:nvPr/>
        </p:nvSpPr>
        <p:spPr>
          <a:xfrm>
            <a:off x="3963541" y="1492771"/>
            <a:ext cx="944489" cy="523220"/>
          </a:xfrm>
          <a:prstGeom prst="rect">
            <a:avLst/>
          </a:prstGeom>
        </p:spPr>
        <p:txBody>
          <a:bodyPr wrap="none">
            <a:spAutoFit/>
          </a:bodyPr>
          <a:lstStyle/>
          <a:p>
            <a:r>
              <a:rPr lang="en-US" altLang="zh-CN"/>
              <a:t>body</a:t>
            </a:r>
            <a:endParaRPr lang="zh-CN" altLang="en-US"/>
          </a:p>
        </p:txBody>
      </p:sp>
      <p:sp>
        <p:nvSpPr>
          <p:cNvPr id="10" name="矩形 9"/>
          <p:cNvSpPr/>
          <p:nvPr/>
        </p:nvSpPr>
        <p:spPr>
          <a:xfrm>
            <a:off x="7122368" y="2769248"/>
            <a:ext cx="643125" cy="523220"/>
          </a:xfrm>
          <a:prstGeom prst="rect">
            <a:avLst/>
          </a:prstGeom>
        </p:spPr>
        <p:txBody>
          <a:bodyPr wrap="none">
            <a:spAutoFit/>
          </a:bodyPr>
          <a:lstStyle/>
          <a:p>
            <a:r>
              <a:rPr lang="en-US" altLang="zh-CN"/>
              <a:t>get</a:t>
            </a:r>
            <a:endParaRPr lang="zh-CN" altLang="en-US"/>
          </a:p>
        </p:txBody>
      </p:sp>
    </p:spTree>
    <p:extLst>
      <p:ext uri="{BB962C8B-B14F-4D97-AF65-F5344CB8AC3E}">
        <p14:creationId xmlns:p14="http://schemas.microsoft.com/office/powerpoint/2010/main" val="1319730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lvl="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Pandas eat ________ for twelve hours a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so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see this film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snake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of the box</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1373535"/>
            <a:ext cx="7295678"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Pandas eat </a:t>
            </a:r>
            <a:r>
              <a:rPr lang="en-US" altLang="zh-CN" u="sng">
                <a:solidFill>
                  <a:srgbClr val="ED028C"/>
                </a:solidFill>
                <a:uFill>
                  <a:solidFill>
                    <a:srgbClr val="ED028C"/>
                  </a:solidFill>
                </a:uFill>
                <a:cs typeface="Times New Roman" panose="02020603050405020304" pitchFamily="18" charset="0"/>
              </a:rPr>
              <a:t>bamboo</a:t>
            </a:r>
            <a:r>
              <a:rPr lang="en-US" altLang="zh-CN">
                <a:solidFill>
                  <a:srgbClr val="ED028C"/>
                </a:solidFill>
                <a:cs typeface="Times New Roman" panose="02020603050405020304" pitchFamily="18" charset="0"/>
              </a:rPr>
              <a:t> for twelve hours a day.</a:t>
            </a:r>
            <a:endParaRPr lang="zh-CN" altLang="zh-CN" sz="1050">
              <a:solidFill>
                <a:srgbClr val="000000"/>
              </a:solidFill>
              <a:cs typeface="Times New Roman" panose="02020603050405020304" pitchFamily="18" charset="0"/>
            </a:endParaRPr>
          </a:p>
        </p:txBody>
      </p:sp>
      <p:sp>
        <p:nvSpPr>
          <p:cNvPr id="6" name="矩形 5"/>
          <p:cNvSpPr/>
          <p:nvPr/>
        </p:nvSpPr>
        <p:spPr>
          <a:xfrm>
            <a:off x="360854" y="2655962"/>
            <a:ext cx="5085238" cy="738664"/>
          </a:xfrm>
          <a:prstGeom prst="rect">
            <a:avLst/>
          </a:prstGeom>
        </p:spPr>
        <p:txBody>
          <a:bodyPr wrap="none">
            <a:spAutoFit/>
          </a:bodyPr>
          <a:lstStyle/>
          <a:p>
            <a:pPr algn="just">
              <a:lnSpc>
                <a:spcPct val="150000"/>
              </a:lnSpc>
              <a:spcAft>
                <a:spcPts val="0"/>
              </a:spcAft>
            </a:pPr>
            <a:r>
              <a:rPr lang="en-US" altLang="zh-CN">
                <a:solidFill>
                  <a:srgbClr val="ED028C"/>
                </a:solidFill>
                <a:cs typeface="Times New Roman" panose="02020603050405020304" pitchFamily="18" charset="0"/>
              </a:rPr>
              <a:t>You are so </a:t>
            </a:r>
            <a:r>
              <a:rPr lang="en-US" altLang="zh-CN" u="sng">
                <a:solidFill>
                  <a:srgbClr val="ED028C"/>
                </a:solidFill>
                <a:uFill>
                  <a:solidFill>
                    <a:srgbClr val="ED028C"/>
                  </a:solidFill>
                </a:uFill>
                <a:cs typeface="Times New Roman" panose="02020603050405020304" pitchFamily="18" charset="0"/>
              </a:rPr>
              <a:t>lucky</a:t>
            </a:r>
            <a:r>
              <a:rPr lang="en-US" altLang="zh-CN">
                <a:solidFill>
                  <a:srgbClr val="ED028C"/>
                </a:solidFill>
                <a:cs typeface="Times New Roman" panose="02020603050405020304" pitchFamily="18" charset="0"/>
              </a:rPr>
              <a:t> to see this film.</a:t>
            </a:r>
            <a:endParaRPr lang="zh-CN" altLang="zh-CN" sz="1050">
              <a:solidFill>
                <a:srgbClr val="000000"/>
              </a:solidFill>
              <a:cs typeface="Times New Roman" panose="02020603050405020304" pitchFamily="18" charset="0"/>
            </a:endParaRPr>
          </a:p>
        </p:txBody>
      </p:sp>
      <p:sp>
        <p:nvSpPr>
          <p:cNvPr id="8" name="矩形 7"/>
          <p:cNvSpPr/>
          <p:nvPr/>
        </p:nvSpPr>
        <p:spPr>
          <a:xfrm>
            <a:off x="360854" y="3923519"/>
            <a:ext cx="6863630"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Why does the snake </a:t>
            </a:r>
            <a:r>
              <a:rPr lang="en-US" altLang="zh-CN" u="sng">
                <a:solidFill>
                  <a:srgbClr val="ED028C"/>
                </a:solidFill>
                <a:uFill>
                  <a:solidFill>
                    <a:srgbClr val="ED028C"/>
                  </a:solidFill>
                </a:uFill>
                <a:cs typeface="Times New Roman" panose="02020603050405020304" pitchFamily="18" charset="0"/>
              </a:rPr>
              <a:t>come</a:t>
            </a:r>
            <a:r>
              <a:rPr lang="en-US" altLang="zh-CN">
                <a:solidFill>
                  <a:srgbClr val="ED028C"/>
                </a:solidFill>
                <a:cs typeface="Times New Roman" panose="02020603050405020304" pitchFamily="18" charset="0"/>
              </a:rPr>
              <a:t> out of the box?</a:t>
            </a:r>
            <a:endParaRPr lang="zh-CN" altLang="zh-CN" sz="1050">
              <a:solidFill>
                <a:srgbClr val="000000"/>
              </a:solidFill>
              <a:cs typeface="Times New Roman" panose="02020603050405020304" pitchFamily="18" charset="0"/>
            </a:endParaRPr>
          </a:p>
        </p:txBody>
      </p:sp>
      <p:sp>
        <p:nvSpPr>
          <p:cNvPr id="10" name="矩形 9"/>
          <p:cNvSpPr/>
          <p:nvPr/>
        </p:nvSpPr>
        <p:spPr>
          <a:xfrm>
            <a:off x="2406981" y="896515"/>
            <a:ext cx="1423788" cy="523220"/>
          </a:xfrm>
          <a:prstGeom prst="rect">
            <a:avLst/>
          </a:prstGeom>
        </p:spPr>
        <p:txBody>
          <a:bodyPr wrap="none">
            <a:spAutoFit/>
          </a:bodyPr>
          <a:lstStyle/>
          <a:p>
            <a:r>
              <a:rPr lang="en-US" altLang="zh-CN"/>
              <a:t>bamboo</a:t>
            </a:r>
            <a:endParaRPr lang="zh-CN" altLang="en-US"/>
          </a:p>
        </p:txBody>
      </p:sp>
      <p:sp>
        <p:nvSpPr>
          <p:cNvPr id="12" name="矩形 11"/>
          <p:cNvSpPr/>
          <p:nvPr/>
        </p:nvSpPr>
        <p:spPr>
          <a:xfrm>
            <a:off x="2412661" y="2140194"/>
            <a:ext cx="1023037" cy="523220"/>
          </a:xfrm>
          <a:prstGeom prst="rect">
            <a:avLst/>
          </a:prstGeom>
        </p:spPr>
        <p:txBody>
          <a:bodyPr wrap="none">
            <a:spAutoFit/>
          </a:bodyPr>
          <a:lstStyle/>
          <a:p>
            <a:r>
              <a:rPr lang="en-US" altLang="zh-CN"/>
              <a:t>lucky</a:t>
            </a:r>
            <a:endParaRPr lang="zh-CN" altLang="en-US"/>
          </a:p>
        </p:txBody>
      </p:sp>
      <p:sp>
        <p:nvSpPr>
          <p:cNvPr id="16" name="矩形 15"/>
          <p:cNvSpPr/>
          <p:nvPr/>
        </p:nvSpPr>
        <p:spPr>
          <a:xfrm>
            <a:off x="3737992" y="3448104"/>
            <a:ext cx="981359" cy="523220"/>
          </a:xfrm>
          <a:prstGeom prst="rect">
            <a:avLst/>
          </a:prstGeom>
        </p:spPr>
        <p:txBody>
          <a:bodyPr wrap="none">
            <a:spAutoFit/>
          </a:bodyPr>
          <a:lstStyle/>
          <a:p>
            <a:r>
              <a:rPr lang="en-US" altLang="zh-CN"/>
              <a:t>come</a:t>
            </a:r>
            <a:endParaRPr lang="zh-CN" altLang="en-US"/>
          </a:p>
        </p:txBody>
      </p:sp>
    </p:spTree>
    <p:extLst>
      <p:ext uri="{BB962C8B-B14F-4D97-AF65-F5344CB8AC3E}">
        <p14:creationId xmlns:p14="http://schemas.microsoft.com/office/powerpoint/2010/main" val="1429772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316385"/>
            <a:ext cx="11485848" cy="388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4375"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Our class visited a nature park yesterday.The park is famous for protecting wild animals.We saw many animals there.First, we saw some elephants near the river.They were drinking water and playing.Then, we watched monkeys climbing trees.They were so funny</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The guide told us not to feed the animals or make loud noises.Before leaving, we planted small trees to help the environment.It was a meaningful trip</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585480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did the students go yesterday?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zoo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 nature park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 museum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animals did they see first?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Monkeys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Elephants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Tigers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4063" y="880145"/>
            <a:ext cx="423514" cy="523220"/>
          </a:xfrm>
          <a:prstGeom prst="rect">
            <a:avLst/>
          </a:prstGeom>
        </p:spPr>
        <p:txBody>
          <a:bodyPr wrap="none">
            <a:spAutoFit/>
          </a:bodyPr>
          <a:lstStyle/>
          <a:p>
            <a:r>
              <a:rPr lang="en-US" altLang="zh-CN"/>
              <a:t>B</a:t>
            </a:r>
            <a:endParaRPr lang="zh-CN" altLang="en-US"/>
          </a:p>
        </p:txBody>
      </p:sp>
      <p:sp>
        <p:nvSpPr>
          <p:cNvPr id="5" name="矩形 4"/>
          <p:cNvSpPr/>
          <p:nvPr/>
        </p:nvSpPr>
        <p:spPr>
          <a:xfrm>
            <a:off x="948383" y="3425572"/>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145260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263</TotalTime>
  <Words>2412</Words>
  <Application>Microsoft Office PowerPoint</Application>
  <PresentationFormat>自定义</PresentationFormat>
  <Paragraphs>266</Paragraphs>
  <Slides>37</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37</vt:i4>
      </vt:variant>
    </vt:vector>
  </HeadingPairs>
  <TitlesOfParts>
    <vt:vector size="44"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360</cp:revision>
  <dcterms:created xsi:type="dcterms:W3CDTF">2020-11-06T05:24:00Z</dcterms:created>
  <dcterms:modified xsi:type="dcterms:W3CDTF">2025-06-30T08:52:42Z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